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80" r:id="rId4"/>
  </p:sldMasterIdLst>
  <p:notesMasterIdLst>
    <p:notesMasterId r:id="rId25"/>
  </p:notesMasterIdLst>
  <p:handoutMasterIdLst>
    <p:handoutMasterId r:id="rId26"/>
  </p:handoutMasterIdLst>
  <p:sldIdLst>
    <p:sldId id="260" r:id="rId5"/>
    <p:sldId id="296" r:id="rId6"/>
    <p:sldId id="299" r:id="rId7"/>
    <p:sldId id="326" r:id="rId8"/>
    <p:sldId id="294" r:id="rId9"/>
    <p:sldId id="301" r:id="rId10"/>
    <p:sldId id="302" r:id="rId11"/>
    <p:sldId id="323" r:id="rId12"/>
    <p:sldId id="303" r:id="rId13"/>
    <p:sldId id="304" r:id="rId14"/>
    <p:sldId id="295" r:id="rId15"/>
    <p:sldId id="308" r:id="rId16"/>
    <p:sldId id="309" r:id="rId17"/>
    <p:sldId id="311" r:id="rId18"/>
    <p:sldId id="327" r:id="rId19"/>
    <p:sldId id="328" r:id="rId20"/>
    <p:sldId id="329" r:id="rId21"/>
    <p:sldId id="330" r:id="rId22"/>
    <p:sldId id="331" r:id="rId23"/>
    <p:sldId id="332" r:id="rId24"/>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3" autoAdjust="0"/>
    <p:restoredTop sz="94595" autoAdjust="0"/>
  </p:normalViewPr>
  <p:slideViewPr>
    <p:cSldViewPr snapToGrid="0" snapToObjects="1">
      <p:cViewPr varScale="1">
        <p:scale>
          <a:sx n="125" d="100"/>
          <a:sy n="125" d="100"/>
        </p:scale>
        <p:origin x="1242" y="108"/>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slideMaster" Target="slideMasters/slideMaster1.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7/23/2019</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7/23/2019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48502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28241942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4</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9883346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21701777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smtClean="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smtClean="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6818751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
        <p:nvSpPr>
          <p:cNvPr id="10" name="Footer Placeholder 4"/>
          <p:cNvSpPr txBox="1">
            <a:spLocks/>
          </p:cNvSpPr>
          <p:nvPr userDrawn="1"/>
        </p:nvSpPr>
        <p:spPr>
          <a:xfrm>
            <a:off x="7772400" y="6553200"/>
            <a:ext cx="838200" cy="228600"/>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pPr>
            <a:r>
              <a:rPr lang="en-US" sz="1000" dirty="0" smtClean="0">
                <a:solidFill>
                  <a:prstClr val="black"/>
                </a:solidFill>
              </a:rPr>
              <a:t>July 2019</a:t>
            </a:r>
            <a:endParaRPr lang="en-US" sz="1000" dirty="0">
              <a:solidFill>
                <a:prstClr val="black"/>
              </a:solidFill>
            </a:endParaRPr>
          </a:p>
        </p:txBody>
      </p:sp>
    </p:spTree>
    <p:extLst>
      <p:ext uri="{BB962C8B-B14F-4D97-AF65-F5344CB8AC3E}">
        <p14:creationId xmlns:p14="http://schemas.microsoft.com/office/powerpoint/2010/main" val="14070974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fld id="{1D93BD3E-1E9A-4970-A6F7-E7AC52762E0C}" type="slidenum">
              <a:rPr lang="en-US" smtClean="0">
                <a:solidFill>
                  <a:prstClr val="black">
                    <a:tint val="75000"/>
                  </a:prstClr>
                </a:solidFill>
                <a:latin typeface="Arial" panose="020B0604020202020204"/>
                <a:cs typeface="+mn-cs"/>
              </a:rPr>
              <a:pPr defTabSz="914400" eaLnBrk="1" fontAlgn="auto" hangingPunct="1">
                <a:spcBef>
                  <a:spcPts val="0"/>
                </a:spcBef>
                <a:spcAft>
                  <a:spcPts val="0"/>
                </a:spcAft>
              </a:pPr>
              <a:t>‹#›</a:t>
            </a:fld>
            <a:endParaRPr lang="en-US">
              <a:solidFill>
                <a:prstClr val="black">
                  <a:tint val="75000"/>
                </a:prstClr>
              </a:solidFill>
              <a:latin typeface="Arial" panose="020B0604020202020204"/>
              <a:cs typeface="+mn-cs"/>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defTabSz="914400" eaLnBrk="1" fontAlgn="auto" hangingPunct="1">
              <a:spcBef>
                <a:spcPts val="0"/>
              </a:spcBef>
              <a:spcAft>
                <a:spcPts val="0"/>
              </a:spcAft>
            </a:pPr>
            <a:r>
              <a:rPr lang="en-US" sz="1000" b="1" dirty="0" smtClean="0">
                <a:solidFill>
                  <a:srgbClr val="5B6770"/>
                </a:solidFill>
                <a:latin typeface="Arial" panose="020B0604020202020204"/>
                <a:cs typeface="+mn-cs"/>
              </a:rPr>
              <a:t>PUBLIC</a:t>
            </a:r>
            <a:endParaRPr lang="en-US" sz="1000" b="1" dirty="0">
              <a:solidFill>
                <a:srgbClr val="5B6770"/>
              </a:solidFill>
              <a:latin typeface="Arial" panose="020B0604020202020204"/>
              <a:cs typeface="+mn-cs"/>
            </a:endParaRPr>
          </a:p>
        </p:txBody>
      </p:sp>
    </p:spTree>
    <p:extLst>
      <p:ext uri="{BB962C8B-B14F-4D97-AF65-F5344CB8AC3E}">
        <p14:creationId xmlns:p14="http://schemas.microsoft.com/office/powerpoint/2010/main" val="1159777591"/>
      </p:ext>
    </p:extLst>
  </p:cSld>
  <p:clrMap bg1="lt1" tx1="dk1" bg2="lt2" tx2="dk2" accent1="accent1" accent2="accent2" accent3="accent3" accent4="accent4" accent5="accent5" accent6="accent6" hlink="hlink" folHlink="folHlink"/>
  <p:sldLayoutIdLst>
    <p:sldLayoutId id="2147494281" r:id="rId1"/>
    <p:sldLayoutId id="2147494282"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a:t>
              </a:r>
              <a:r>
                <a:rPr lang="en-US" altLang="en-US" sz="3200" b="1" dirty="0" smtClean="0"/>
                <a:t>5: </a:t>
              </a:r>
              <a:r>
                <a:rPr lang="en-US" altLang="en-US" sz="3200" b="1" dirty="0"/>
                <a:t>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smtClean="0"/>
                <a:t>July 24, 2019</a:t>
              </a:r>
              <a:endParaRPr lang="en-US" altLang="en-US" dirty="0"/>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NPRR935, Post All Wind and Solar Forecasts [ERCOT]</a:t>
            </a:r>
            <a:endParaRPr lang="en-US" sz="1800" dirty="0"/>
          </a:p>
        </p:txBody>
      </p:sp>
      <p:sp>
        <p:nvSpPr>
          <p:cNvPr id="14339" name="Rectangle 2"/>
          <p:cNvSpPr>
            <a:spLocks noChangeArrowheads="1"/>
          </p:cNvSpPr>
          <p:nvPr/>
        </p:nvSpPr>
        <p:spPr bwMode="auto">
          <a:xfrm>
            <a:off x="487363" y="865827"/>
            <a:ext cx="8158162"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2019; Rank 2730</a:t>
            </a:r>
          </a:p>
          <a:p>
            <a:r>
              <a:rPr lang="en-US" b="1" dirty="0"/>
              <a:t>ERCOT Impact Analysis:  </a:t>
            </a:r>
            <a:r>
              <a:rPr lang="en-US" dirty="0"/>
              <a:t>Between $50k and $70k; no impacts to ERCOT staffing; impacts to DAIP, EMS, External Public, and Data Access &amp; Transparency; no impacts to </a:t>
            </a:r>
            <a:r>
              <a:rPr lang="x-none" dirty="0"/>
              <a:t>ERCOT business processes</a:t>
            </a:r>
            <a:r>
              <a:rPr lang="en-US" dirty="0"/>
              <a:t>; no impacts to ERCOT grid operations and practices.</a:t>
            </a:r>
          </a:p>
          <a:p>
            <a:r>
              <a:rPr lang="en-US" b="1" dirty="0"/>
              <a:t>Revision Description:  </a:t>
            </a:r>
            <a:r>
              <a:rPr lang="en-US" dirty="0"/>
              <a:t>This NPRR requires ERCOT to post Hourly Short-Term Wind Power Forecast (STWPF), Short-Term </a:t>
            </a:r>
            <a:r>
              <a:rPr lang="en-US" dirty="0" err="1"/>
              <a:t>PhotoVoltaic</a:t>
            </a:r>
            <a:r>
              <a:rPr lang="en-US" dirty="0"/>
              <a:t> Power Forecast (STPPF), Wind-powered Generation Resource Production Potential (WGRPP), and </a:t>
            </a:r>
            <a:r>
              <a:rPr lang="en-US" dirty="0" err="1"/>
              <a:t>PhotoVoltaic</a:t>
            </a:r>
            <a:r>
              <a:rPr lang="en-US" dirty="0"/>
              <a:t> Generation Resource Production Potential (PVGRPP) values from each forecast model and to include in its posting an indication of which model is being used for each of the above forecasts.  This NPRR also requires ERCOT to issue a Market Notice and sponsor an NPRR to propose posting requirements for any new type of forecasts that may be developed and used in the future.</a:t>
            </a:r>
          </a:p>
          <a:p>
            <a:r>
              <a:rPr lang="en-US" b="1" dirty="0"/>
              <a:t>PRS Decision:</a:t>
            </a:r>
            <a:r>
              <a:rPr lang="en-US" dirty="0"/>
              <a:t>  On 5/9/19, PRS unanimously voted to recommend approval of NPRR935 as submitted.  On 6/13/19, PRS unanimously voted to endorse and forward to TAC the 5/9/19 PRS Report, as amended by the 6/10/19 ERCOT comments as revised by TAC, and Impact Analysis for NPRR935 with a recommended priority of 2019 and rank of 2730.</a:t>
            </a:r>
          </a:p>
        </p:txBody>
      </p:sp>
    </p:spTree>
    <p:extLst>
      <p:ext uri="{BB962C8B-B14F-4D97-AF65-F5344CB8AC3E}">
        <p14:creationId xmlns:p14="http://schemas.microsoft.com/office/powerpoint/2010/main" val="35259982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NPRR939, Modification to Load Resources Providing RRS to Maintain Minimum PRC on Generators During Scarcity Conditions [ERCOT]</a:t>
            </a:r>
            <a:endParaRPr lang="en-US" sz="1800" dirty="0"/>
          </a:p>
        </p:txBody>
      </p:sp>
      <p:sp>
        <p:nvSpPr>
          <p:cNvPr id="14339" name="Rectangle 2"/>
          <p:cNvSpPr>
            <a:spLocks noChangeArrowheads="1"/>
          </p:cNvSpPr>
          <p:nvPr/>
        </p:nvSpPr>
        <p:spPr bwMode="auto">
          <a:xfrm>
            <a:off x="487363" y="879475"/>
            <a:ext cx="8158162"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2019; Rank 2770</a:t>
            </a:r>
          </a:p>
          <a:p>
            <a:r>
              <a:rPr lang="en-US" b="1" dirty="0"/>
              <a:t>ERCOT Impact Analysis:  </a:t>
            </a:r>
            <a:r>
              <a:rPr lang="en-US" dirty="0"/>
              <a:t>Between $70k and $100k; no impacts to ERCOT staffing; impacts to MMS, DAIP, and Integration; no impacts to </a:t>
            </a:r>
            <a:r>
              <a:rPr lang="x-none" dirty="0"/>
              <a:t>ERCOT business processes</a:t>
            </a:r>
            <a:r>
              <a:rPr lang="en-US" dirty="0"/>
              <a:t>; ERCOT grid operations and practices will be updated.</a:t>
            </a:r>
          </a:p>
          <a:p>
            <a:r>
              <a:rPr lang="en-US" b="1" dirty="0"/>
              <a:t>Revision Description:  </a:t>
            </a:r>
            <a:r>
              <a:rPr lang="en-US" dirty="0"/>
              <a:t>This NPRR changes the current practice of ERCOT dividing Load Resources other than Controllable Load Resources providing Responsive Reserve (RRS) into two groups. Instead, ERCOT would create groups of 500 MW each.</a:t>
            </a:r>
          </a:p>
          <a:p>
            <a:r>
              <a:rPr lang="en-US" b="1" dirty="0"/>
              <a:t>PRS Decision:</a:t>
            </a:r>
            <a:r>
              <a:rPr lang="en-US" dirty="0"/>
              <a:t>  On 6/13/19, PRS unanimously voted to recommend approval of NPRR939 as submitted.  On 7/17/19, PRS unanimously voted to endorse and forward to TAC the 6/13/19 PRS Report and Impact Analysis for NPRR939 with a recommended priority of 2019 and rank of 2770.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9535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500" i="1" dirty="0"/>
              <a:t>NPRR940, Removal of Language Related to NPRR664, Fuel Index Price for Resource Definition and Real-Time Make-Whole Payments for Exceptional Fuel Cost Events [ERCOT]</a:t>
            </a:r>
            <a:endParaRPr lang="en-US" sz="1500" dirty="0"/>
          </a:p>
        </p:txBody>
      </p:sp>
      <p:sp>
        <p:nvSpPr>
          <p:cNvPr id="14339" name="Rectangle 2"/>
          <p:cNvSpPr>
            <a:spLocks noChangeArrowheads="1"/>
          </p:cNvSpPr>
          <p:nvPr/>
        </p:nvSpPr>
        <p:spPr bwMode="auto">
          <a:xfrm>
            <a:off x="487363" y="879475"/>
            <a:ext cx="8158162"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September 1, 2019</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removes NPRR664 grey-boxed language from the Protocols.</a:t>
            </a:r>
          </a:p>
          <a:p>
            <a:r>
              <a:rPr lang="en-US" b="1" dirty="0"/>
              <a:t>PRS Decision:</a:t>
            </a:r>
            <a:r>
              <a:rPr lang="en-US" dirty="0"/>
              <a:t>  On 6/13/19, PRS voted to recommend approval of NPRR940 as submitted.  There were two abstentions from the Independent Generator (Invenergy, Luminant) Market Segment.  On 7/17/19, PRS unanimously </a:t>
            </a:r>
            <a:r>
              <a:rPr lang="x-none" dirty="0"/>
              <a:t> </a:t>
            </a:r>
            <a:r>
              <a:rPr lang="en-US" dirty="0"/>
              <a:t>voted to endorse and forward to TAC the 6/13/19 PRS Report and Impact Analysis for NPRR940</a:t>
            </a:r>
            <a:r>
              <a:rPr lang="en-US" dirty="0" smtClean="0"/>
              <a:t>.</a:t>
            </a:r>
            <a:endParaRPr lang="en-US" dirty="0"/>
          </a:p>
        </p:txBody>
      </p:sp>
    </p:spTree>
    <p:extLst>
      <p:ext uri="{BB962C8B-B14F-4D97-AF65-F5344CB8AC3E}">
        <p14:creationId xmlns:p14="http://schemas.microsoft.com/office/powerpoint/2010/main" val="9409002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NPRR942, Clarification of Revised Transaction Limit Posting [ERCOT]</a:t>
            </a:r>
            <a:endParaRPr lang="en-US" sz="1800" dirty="0"/>
          </a:p>
        </p:txBody>
      </p:sp>
      <p:sp>
        <p:nvSpPr>
          <p:cNvPr id="14339" name="Rectangle 2"/>
          <p:cNvSpPr>
            <a:spLocks noChangeArrowheads="1"/>
          </p:cNvSpPr>
          <p:nvPr/>
        </p:nvSpPr>
        <p:spPr bwMode="auto">
          <a:xfrm>
            <a:off x="487363" y="879475"/>
            <a:ext cx="8158162"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smtClean="0"/>
              <a:t>Proposed Effective Date:  </a:t>
            </a:r>
            <a:r>
              <a:rPr lang="en-US" dirty="0" smtClean="0"/>
              <a:t>September 1, 2019</a:t>
            </a:r>
          </a:p>
          <a:p>
            <a:r>
              <a:rPr lang="en-US" b="1" dirty="0" smtClean="0"/>
              <a:t>ERCOT Impact Analysis:  </a:t>
            </a:r>
            <a:r>
              <a:rPr lang="en-US" dirty="0" smtClean="0"/>
              <a:t>No budgetary impact; no impacts to ERCOT staffing; no impacts to ERCOT computer systems; no impacts to </a:t>
            </a:r>
            <a:r>
              <a:rPr lang="x-none" dirty="0" smtClean="0"/>
              <a:t>ERCOT business processes</a:t>
            </a:r>
            <a:r>
              <a:rPr lang="en-US" dirty="0" smtClean="0"/>
              <a:t>; no impacts to ERCOT grid operations and practices.</a:t>
            </a:r>
          </a:p>
          <a:p>
            <a:r>
              <a:rPr lang="en-US" b="1" dirty="0" smtClean="0"/>
              <a:t>Revision Description:  </a:t>
            </a:r>
            <a:r>
              <a:rPr lang="en-US" dirty="0" smtClean="0"/>
              <a:t>This NPRR clarifies the timing of the posting of the final allocated transaction limit for the Congestion Revenue Right (CRR) Auction (often called colloquially the “second round limit”) by removing a sentence in paragraph (2)(a) of Section  7.5.2, CRR Auction Offers and Bids, leaving paragraph (2)(e) of Section 7.5.2 as the remaining requirement of this posting.</a:t>
            </a:r>
          </a:p>
          <a:p>
            <a:r>
              <a:rPr lang="en-US" b="1" dirty="0" smtClean="0"/>
              <a:t>PRS Decision:</a:t>
            </a:r>
            <a:r>
              <a:rPr lang="en-US" dirty="0" smtClean="0"/>
              <a:t>  On 6/13/19, PRS unanimously voted to recommend approval of NPRR942 as submitted.  On 7/17/19, PRS unanimously voted to endorse and forward to TAC the 6/13/19 PRS Report and Impact Analysis for NPRR942.</a:t>
            </a:r>
            <a:endParaRPr lang="en-US" dirty="0"/>
          </a:p>
        </p:txBody>
      </p:sp>
    </p:spTree>
    <p:extLst>
      <p:ext uri="{BB962C8B-B14F-4D97-AF65-F5344CB8AC3E}">
        <p14:creationId xmlns:p14="http://schemas.microsoft.com/office/powerpoint/2010/main" val="37584347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NPRR943, Holiday Schedule Update [ERCOT]</a:t>
            </a:r>
            <a:endParaRPr lang="en-US" sz="1800" dirty="0"/>
          </a:p>
        </p:txBody>
      </p:sp>
      <p:sp>
        <p:nvSpPr>
          <p:cNvPr id="14339" name="Rectangle 2"/>
          <p:cNvSpPr>
            <a:spLocks noChangeArrowheads="1"/>
          </p:cNvSpPr>
          <p:nvPr/>
        </p:nvSpPr>
        <p:spPr bwMode="auto">
          <a:xfrm>
            <a:off x="487363" y="879475"/>
            <a:ext cx="8158162"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a:t>
            </a:r>
          </a:p>
          <a:p>
            <a:r>
              <a:rPr lang="en-US" b="1" dirty="0"/>
              <a:t>ERCOT Impact Analysis:  </a:t>
            </a:r>
            <a:r>
              <a:rPr lang="en-US" dirty="0"/>
              <a:t>Less than $5k (O&amp;M); no impacts to ERCOT staffing; impacts to </a:t>
            </a:r>
            <a:r>
              <a:rPr lang="x-none" dirty="0"/>
              <a:t>Registration and Transaction Processing (REG)</a:t>
            </a:r>
            <a:r>
              <a:rPr lang="en-US" dirty="0"/>
              <a:t>; </a:t>
            </a:r>
            <a:r>
              <a:rPr lang="x-none" dirty="0"/>
              <a:t>ERCOT business processes</a:t>
            </a:r>
            <a:r>
              <a:rPr lang="en-US" dirty="0"/>
              <a:t> will be updated; no impacts to ERCOT grid operations and practices.</a:t>
            </a:r>
          </a:p>
          <a:p>
            <a:r>
              <a:rPr lang="en-US" b="1" dirty="0"/>
              <a:t>Revision Description:  </a:t>
            </a:r>
            <a:r>
              <a:rPr lang="en-US" dirty="0"/>
              <a:t>This NPRR adds Martin Luther King, Jr. Day to the list of ERCOT-observed holidays under the definition of Business Day.  </a:t>
            </a:r>
          </a:p>
          <a:p>
            <a:r>
              <a:rPr lang="en-US" b="1" dirty="0"/>
              <a:t>PRS Decision:</a:t>
            </a:r>
            <a:r>
              <a:rPr lang="en-US" dirty="0"/>
              <a:t>  On 6/13/19, PRS unanimously voted to recommend approval of NPRR943 as submitted.  On 7/17/19, PRS unanimously voted to endorse and forward to TAC the 6/13/19 PRS Report and Impact Analysis for NPRR943.</a:t>
            </a:r>
          </a:p>
        </p:txBody>
      </p:sp>
    </p:spTree>
    <p:extLst>
      <p:ext uri="{BB962C8B-B14F-4D97-AF65-F5344CB8AC3E}">
        <p14:creationId xmlns:p14="http://schemas.microsoft.com/office/powerpoint/2010/main" val="16452293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NPRR944, As Built Day-Ahead Market Energy Bid Curve Submission Validation [ERCOT]</a:t>
            </a:r>
            <a:endParaRPr lang="en-US" sz="1800" dirty="0"/>
          </a:p>
        </p:txBody>
      </p:sp>
      <p:sp>
        <p:nvSpPr>
          <p:cNvPr id="14339" name="Rectangle 2"/>
          <p:cNvSpPr>
            <a:spLocks noChangeArrowheads="1"/>
          </p:cNvSpPr>
          <p:nvPr/>
        </p:nvSpPr>
        <p:spPr bwMode="auto">
          <a:xfrm>
            <a:off x="487363" y="879475"/>
            <a:ext cx="8158162"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September 1, 2019</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updates existing Day-Ahead Market (DAM) energy bid curve criteria language to align with current implementation.  Energy bids currently read “monotonically decreasing energy bid curve for both price (in $/MWh) and quantity (in MW)”, but current validation enforces “monotonically decreasing” for price (in $/MWh) and “monotonically increasing” for quantity (in MW).</a:t>
            </a:r>
          </a:p>
          <a:p>
            <a:r>
              <a:rPr lang="en-US" b="1" dirty="0"/>
              <a:t>PRS Decision:</a:t>
            </a:r>
            <a:r>
              <a:rPr lang="en-US" dirty="0"/>
              <a:t>  On 6/13/19, PRS unanimously voted to recommend approval of NPRR944 as submitted.  On 7/17/19, PRS unanimously voted to endorse and forward to TAC the 6/13/19 PRS Report and Impact Analysis for NPRR944.</a:t>
            </a:r>
          </a:p>
        </p:txBody>
      </p:sp>
    </p:spTree>
    <p:extLst>
      <p:ext uri="{BB962C8B-B14F-4D97-AF65-F5344CB8AC3E}">
        <p14:creationId xmlns:p14="http://schemas.microsoft.com/office/powerpoint/2010/main" val="5606941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NPRR948, Instrument Transformer Testing Schedule and Removal of Reference to Fiber-Optic Current Transformers [ERCOT]</a:t>
            </a:r>
            <a:endParaRPr lang="en-US" sz="1800" dirty="0"/>
          </a:p>
        </p:txBody>
      </p:sp>
      <p:sp>
        <p:nvSpPr>
          <p:cNvPr id="14339" name="Rectangle 2"/>
          <p:cNvSpPr>
            <a:spLocks noChangeArrowheads="1"/>
          </p:cNvSpPr>
          <p:nvPr/>
        </p:nvSpPr>
        <p:spPr bwMode="auto">
          <a:xfrm>
            <a:off x="487363" y="879475"/>
            <a:ext cx="8158162"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a:t>
            </a:r>
          </a:p>
          <a:p>
            <a:r>
              <a:rPr lang="en-US" b="1" dirty="0"/>
              <a:t>ERCOT Impact Analysis:  </a:t>
            </a:r>
            <a:r>
              <a:rPr lang="en-US" dirty="0"/>
              <a:t>Less than $5k (O&amp;M); no impacts to ERCOT staffing; impacts to </a:t>
            </a:r>
            <a:r>
              <a:rPr lang="x-none" dirty="0"/>
              <a:t>EPS Meter Data Management (EPS)</a:t>
            </a:r>
            <a:r>
              <a:rPr lang="en-US" dirty="0"/>
              <a:t>; </a:t>
            </a:r>
            <a:r>
              <a:rPr lang="x-none" dirty="0"/>
              <a:t>ERCOT business processes</a:t>
            </a:r>
            <a:r>
              <a:rPr lang="en-US" dirty="0"/>
              <a:t> will be updated; no impacts to ERCOT grid operations and practices.</a:t>
            </a:r>
          </a:p>
          <a:p>
            <a:r>
              <a:rPr lang="en-US" b="1" dirty="0"/>
              <a:t>Revision Description:  </a:t>
            </a:r>
            <a:r>
              <a:rPr lang="en-US" dirty="0"/>
              <a:t>This NPRR incorporates changes in the American National Standards Institute (ANSI) Standards, increases the test schedule for Coupling </a:t>
            </a:r>
            <a:r>
              <a:rPr lang="en-US" dirty="0" smtClean="0"/>
              <a:t>Capacitor </a:t>
            </a:r>
            <a:r>
              <a:rPr lang="en-US" dirty="0"/>
              <a:t>Voltage Transformers (CCVTs) tested in the last quarter of a year, and removes references to fiber-optic current transformers.</a:t>
            </a:r>
          </a:p>
          <a:p>
            <a:r>
              <a:rPr lang="en-US" b="1" dirty="0"/>
              <a:t>PRS Decision:</a:t>
            </a:r>
            <a:r>
              <a:rPr lang="en-US" dirty="0"/>
              <a:t>  On 6/13/19, PRS unanimously voted to recommend approval of NPRR948 as submitted.  On 7/17/19, PRS unanimously voted to endorse and forward to TAC the 6/13/19 PRS Report and Impact Analysis for NPRR948.  </a:t>
            </a:r>
          </a:p>
        </p:txBody>
      </p:sp>
    </p:spTree>
    <p:extLst>
      <p:ext uri="{BB962C8B-B14F-4D97-AF65-F5344CB8AC3E}">
        <p14:creationId xmlns:p14="http://schemas.microsoft.com/office/powerpoint/2010/main" val="8662036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NPRR949, January 1, 2023 Changes to EPS Meter Communications Path [ERCOT]</a:t>
            </a:r>
            <a:endParaRPr lang="en-US" sz="1800" dirty="0"/>
          </a:p>
        </p:txBody>
      </p:sp>
      <p:sp>
        <p:nvSpPr>
          <p:cNvPr id="14339" name="Rectangle 2"/>
          <p:cNvSpPr>
            <a:spLocks noChangeArrowheads="1"/>
          </p:cNvSpPr>
          <p:nvPr/>
        </p:nvSpPr>
        <p:spPr bwMode="auto">
          <a:xfrm>
            <a:off x="487363" y="879475"/>
            <a:ext cx="8158162"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smtClean="0"/>
              <a:t>January 1, 2023</a:t>
            </a:r>
            <a:endParaRPr lang="en-US" dirty="0"/>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removes the use of standard voice telephone circuits as a defined option for ERCOT to retrieve ERCOT-Polled Settlement (EPS) Meter data effective January 1, 2023.</a:t>
            </a:r>
          </a:p>
          <a:p>
            <a:r>
              <a:rPr lang="en-US" b="1" dirty="0"/>
              <a:t>PRS Decision:</a:t>
            </a:r>
            <a:r>
              <a:rPr lang="en-US" dirty="0"/>
              <a:t>  On 6/13/19, PRS unanimously voted to recommend approval of NPRR949 as submitted.  On 7/17/19, PRS unanimously voted to endorse and forward to TAC the 6/13/19 PRS Report and Impact Analysis for NPRR949 with </a:t>
            </a:r>
            <a:r>
              <a:rPr lang="en-US" dirty="0" smtClean="0"/>
              <a:t>a recommended effective </a:t>
            </a:r>
            <a:r>
              <a:rPr lang="en-US" dirty="0"/>
              <a:t>date of January 1, 2023.</a:t>
            </a:r>
          </a:p>
        </p:txBody>
      </p:sp>
    </p:spTree>
    <p:extLst>
      <p:ext uri="{BB962C8B-B14F-4D97-AF65-F5344CB8AC3E}">
        <p14:creationId xmlns:p14="http://schemas.microsoft.com/office/powerpoint/2010/main" val="42519969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SCR801, 867_03 Final(s) Global Process ID Correction Request for IDR ESI ID(s) Posted to the 867 Activity Report [Joint TDSPs]</a:t>
            </a:r>
            <a:endParaRPr lang="en-US" sz="1800" dirty="0"/>
          </a:p>
        </p:txBody>
      </p:sp>
      <p:sp>
        <p:nvSpPr>
          <p:cNvPr id="14339" name="Rectangle 2"/>
          <p:cNvSpPr>
            <a:spLocks noChangeArrowheads="1"/>
          </p:cNvSpPr>
          <p:nvPr/>
        </p:nvSpPr>
        <p:spPr bwMode="auto">
          <a:xfrm>
            <a:off x="487363" y="879475"/>
            <a:ext cx="8158162"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a:t>
            </a:r>
          </a:p>
          <a:p>
            <a:r>
              <a:rPr lang="en-US" b="1" dirty="0"/>
              <a:t>ERCOT Impact Analysis:  </a:t>
            </a:r>
            <a:r>
              <a:rPr lang="en-US" dirty="0"/>
              <a:t>Less than $5k (O&amp;M); no impacts to ERCOT staffing; impacts to </a:t>
            </a:r>
            <a:r>
              <a:rPr lang="x-none" dirty="0"/>
              <a:t>S&amp;B</a:t>
            </a:r>
            <a:r>
              <a:rPr lang="en-US" dirty="0"/>
              <a:t>; </a:t>
            </a:r>
            <a:r>
              <a:rPr lang="x-none" dirty="0"/>
              <a:t>ERCOT business processes</a:t>
            </a:r>
            <a:r>
              <a:rPr lang="en-US" dirty="0"/>
              <a:t> will be updated; no impacts to ERCOT grid operations and practices.</a:t>
            </a:r>
          </a:p>
          <a:p>
            <a:r>
              <a:rPr lang="en-US" b="1" dirty="0"/>
              <a:t>Revision Description:  </a:t>
            </a:r>
            <a:r>
              <a:rPr lang="en-US" dirty="0"/>
              <a:t>This SCR corrects the Global Process ID for Texas Standard Electronic Transaction (Texas SET) 867_03F (Final) Interval Data Recorder (IDR) Electric Service Identifier (ESI ID) transactions to match the same process currently in place for Texas SET 867_03F (Final) non-IDR transactions.</a:t>
            </a:r>
          </a:p>
          <a:p>
            <a:r>
              <a:rPr lang="en-US" b="1" dirty="0"/>
              <a:t>PRS Decision:</a:t>
            </a:r>
            <a:r>
              <a:rPr lang="en-US" dirty="0"/>
              <a:t>  On 6/13/19, PRS unanimously voted to recommend approval of SCR801 as submitted.  On 7/17/19, PRS unanimously voted to endorse and forward to TAC the 6/13/19 PRS Report and Impact Analysis for SCR801.  </a:t>
            </a:r>
          </a:p>
        </p:txBody>
      </p:sp>
    </p:spTree>
    <p:extLst>
      <p:ext uri="{BB962C8B-B14F-4D97-AF65-F5344CB8AC3E}">
        <p14:creationId xmlns:p14="http://schemas.microsoft.com/office/powerpoint/2010/main" val="560174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SCR802, Enhance Communications of System Inertia [NRG]</a:t>
            </a:r>
            <a:endParaRPr lang="en-US" sz="1800" dirty="0"/>
          </a:p>
        </p:txBody>
      </p:sp>
      <p:sp>
        <p:nvSpPr>
          <p:cNvPr id="14339" name="Rectangle 2"/>
          <p:cNvSpPr>
            <a:spLocks noChangeArrowheads="1"/>
          </p:cNvSpPr>
          <p:nvPr/>
        </p:nvSpPr>
        <p:spPr bwMode="auto">
          <a:xfrm>
            <a:off x="487363" y="879475"/>
            <a:ext cx="8158162"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2810</a:t>
            </a:r>
          </a:p>
          <a:p>
            <a:r>
              <a:rPr lang="en-US" b="1" dirty="0"/>
              <a:t>ERCOT Impact Analysis:  </a:t>
            </a:r>
            <a:r>
              <a:rPr lang="en-US" dirty="0"/>
              <a:t>Between $20k and $</a:t>
            </a:r>
            <a:r>
              <a:rPr lang="en-US" dirty="0" smtClean="0"/>
              <a:t>40k; </a:t>
            </a:r>
            <a:r>
              <a:rPr lang="en-US" dirty="0"/>
              <a:t>no impacts to ERCOT staffing; impacts to </a:t>
            </a:r>
            <a:r>
              <a:rPr lang="x-none" dirty="0"/>
              <a:t>DAIP and EMS</a:t>
            </a:r>
            <a:r>
              <a:rPr lang="en-US" dirty="0"/>
              <a:t>; no impacts to </a:t>
            </a:r>
            <a:r>
              <a:rPr lang="x-none" dirty="0"/>
              <a:t>ERCOT business processes</a:t>
            </a:r>
            <a:r>
              <a:rPr lang="en-US" dirty="0"/>
              <a:t>; ERCOT grid operations and practices will be updated.</a:t>
            </a:r>
          </a:p>
          <a:p>
            <a:r>
              <a:rPr lang="en-US" b="1" dirty="0"/>
              <a:t>Revision Description:  </a:t>
            </a:r>
            <a:r>
              <a:rPr lang="en-US" dirty="0"/>
              <a:t>This SCR modifies the existing “Real-Time System Conditions” display accessible on the ERCOT website to display the Real-Time system inertia value.</a:t>
            </a:r>
          </a:p>
          <a:p>
            <a:r>
              <a:rPr lang="en-US" b="1" dirty="0"/>
              <a:t>PRS Decision:</a:t>
            </a:r>
            <a:r>
              <a:rPr lang="en-US" dirty="0"/>
              <a:t>  On 6/13/19, PRS unanimously voted to recommend approval of SCR802 as amended by the 5/22/19 ERCOT comments.  On 7/17/19, PRS unanimously voted to endorse and forward to TAC the 6/13/19 PRS Report and Impact Analysis for SCR802 with a recommended priority of 2020 and rank of 2810</a:t>
            </a:r>
            <a:r>
              <a:rPr lang="en-US" dirty="0" smtClean="0"/>
              <a:t>.</a:t>
            </a:r>
            <a:endParaRPr lang="en-US" dirty="0"/>
          </a:p>
        </p:txBody>
      </p:sp>
    </p:spTree>
    <p:extLst>
      <p:ext uri="{BB962C8B-B14F-4D97-AF65-F5344CB8AC3E}">
        <p14:creationId xmlns:p14="http://schemas.microsoft.com/office/powerpoint/2010/main" val="39096219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Requests Recommended for Approval by PRS – Unopposed and No Impact (Vote):</a:t>
            </a:r>
          </a:p>
          <a:p>
            <a:pPr marL="0" indent="0" eaLnBrk="1" hangingPunct="1">
              <a:spcBef>
                <a:spcPts val="0"/>
              </a:spcBef>
              <a:buFontTx/>
              <a:buNone/>
              <a:defRPr/>
            </a:pPr>
            <a:endParaRPr lang="en-US" sz="1200" dirty="0" smtClean="0"/>
          </a:p>
          <a:p>
            <a:pPr eaLnBrk="1">
              <a:defRPr/>
            </a:pPr>
            <a:r>
              <a:rPr lang="en-US" b="0" dirty="0" smtClean="0"/>
              <a:t>NPRR823</a:t>
            </a:r>
            <a:r>
              <a:rPr lang="en-US" b="0" dirty="0"/>
              <a:t>, Amend the Definition of an Affiliate [Dynegy</a:t>
            </a:r>
            <a:r>
              <a:rPr lang="en-US" b="0" dirty="0" smtClean="0"/>
              <a:t>]*</a:t>
            </a:r>
          </a:p>
          <a:p>
            <a:pPr eaLnBrk="1">
              <a:defRPr/>
            </a:pPr>
            <a:r>
              <a:rPr lang="en-US" b="0" dirty="0" smtClean="0"/>
              <a:t>NPRR931</a:t>
            </a:r>
            <a:r>
              <a:rPr lang="en-US" b="0" dirty="0"/>
              <a:t>, As Built Hub Average Calculation [ERCOT</a:t>
            </a:r>
            <a:r>
              <a:rPr lang="en-US" b="0" dirty="0" smtClean="0"/>
              <a:t>]*</a:t>
            </a:r>
          </a:p>
          <a:p>
            <a:pPr eaLnBrk="1">
              <a:defRPr/>
            </a:pPr>
            <a:r>
              <a:rPr lang="en-US" b="0" dirty="0" smtClean="0"/>
              <a:t>NPRR932</a:t>
            </a:r>
            <a:r>
              <a:rPr lang="en-US" b="0" dirty="0"/>
              <a:t>, Addition of Load to Existing Load Zone [ERCOT</a:t>
            </a:r>
            <a:r>
              <a:rPr lang="en-US" b="0" dirty="0" smtClean="0"/>
              <a:t>]*</a:t>
            </a:r>
          </a:p>
          <a:p>
            <a:pPr eaLnBrk="1">
              <a:defRPr/>
            </a:pPr>
            <a:r>
              <a:rPr lang="en-US" b="0" dirty="0" smtClean="0"/>
              <a:t>NPRR940</a:t>
            </a:r>
            <a:r>
              <a:rPr lang="en-US" b="0" dirty="0"/>
              <a:t>, Removal of Language Related to NPRR664, Fuel Index Price for Resource Definition and Real-Time Make-Whole Payments for Exceptional Fuel Cost Events [ERCOT</a:t>
            </a:r>
            <a:r>
              <a:rPr lang="en-US" b="0" dirty="0" smtClean="0"/>
              <a:t>]*</a:t>
            </a:r>
          </a:p>
          <a:p>
            <a:pPr eaLnBrk="1">
              <a:defRPr/>
            </a:pPr>
            <a:r>
              <a:rPr lang="en-US" b="0" dirty="0" smtClean="0"/>
              <a:t>NPRR942</a:t>
            </a:r>
            <a:r>
              <a:rPr lang="en-US" b="0" dirty="0"/>
              <a:t>, Clarification of Revised Transaction Limit Posting [ERCOT</a:t>
            </a:r>
            <a:r>
              <a:rPr lang="en-US" b="0" dirty="0" smtClean="0"/>
              <a:t>]*</a:t>
            </a:r>
          </a:p>
          <a:p>
            <a:pPr eaLnBrk="1">
              <a:defRPr/>
            </a:pPr>
            <a:r>
              <a:rPr lang="en-US" b="0" dirty="0" smtClean="0"/>
              <a:t>NPRR944</a:t>
            </a:r>
            <a:r>
              <a:rPr lang="en-US" b="0" dirty="0"/>
              <a:t>, As Built Day-Ahead Market Energy Bid Curve Submission Validation [ERCOT</a:t>
            </a:r>
            <a:r>
              <a:rPr lang="en-US" b="0" dirty="0" smtClean="0"/>
              <a:t>]*</a:t>
            </a:r>
          </a:p>
          <a:p>
            <a:pPr eaLnBrk="1">
              <a:defRPr/>
            </a:pPr>
            <a:r>
              <a:rPr lang="en-US" b="0" dirty="0" smtClean="0"/>
              <a:t>NPRR949</a:t>
            </a:r>
            <a:r>
              <a:rPr lang="en-US" b="0" dirty="0"/>
              <a:t>, January 1, 2023 Changes to EPS Meter Communications Path [ERCOT</a:t>
            </a:r>
            <a:r>
              <a:rPr lang="en-US" b="0" dirty="0" smtClean="0"/>
              <a:t>]*</a:t>
            </a:r>
            <a:endParaRPr lang="en-US" b="0" dirty="0"/>
          </a:p>
          <a:p>
            <a:pPr marL="0" indent="0" eaLnBrk="1" hangingPunct="1">
              <a:spcBef>
                <a:spcPts val="0"/>
              </a:spcBef>
              <a:spcAft>
                <a:spcPts val="600"/>
              </a:spcAft>
              <a:buFontTx/>
              <a:buNone/>
              <a:defRPr/>
            </a:pPr>
            <a:endParaRPr lang="en-US" sz="1600" i="1" dirty="0" smtClean="0"/>
          </a:p>
          <a:p>
            <a:pPr marL="0" indent="0" eaLnBrk="1" hangingPunct="1">
              <a:spcBef>
                <a:spcPts val="0"/>
              </a:spcBef>
              <a:spcAft>
                <a:spcPts val="600"/>
              </a:spcAft>
              <a:buFontTx/>
              <a:buNone/>
              <a:defRPr/>
            </a:pPr>
            <a:r>
              <a:rPr lang="en-US" sz="1600" i="1" dirty="0" smtClean="0"/>
              <a:t>(* </a:t>
            </a:r>
            <a:r>
              <a:rPr lang="en-US" sz="1600" i="1" dirty="0"/>
              <a:t>denotes no impact</a:t>
            </a:r>
            <a:r>
              <a:rPr lang="en-US" sz="1600" i="1" dirty="0" smtClean="0"/>
              <a:t>)</a:t>
            </a:r>
            <a:endParaRPr lang="en-US"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2019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20</a:t>
            </a:fld>
            <a:endParaRPr lang="en-US">
              <a:solidFill>
                <a:prstClr val="black">
                  <a:tint val="75000"/>
                </a:prstClr>
              </a:solidFill>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91321"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800" b="0" kern="0" dirty="0" smtClean="0">
                <a:solidFill>
                  <a:srgbClr val="000000"/>
                </a:solidFill>
                <a:cs typeface="+mn-cs"/>
              </a:rPr>
              <a:t>APPENDIX</a:t>
            </a:r>
          </a:p>
          <a:p>
            <a:pPr defTabSz="914400" eaLnBrk="1" hangingPunct="1">
              <a:defRPr/>
            </a:pPr>
            <a:r>
              <a:rPr lang="en-US" sz="700" b="0" kern="0" dirty="0" smtClean="0">
                <a:solidFill>
                  <a:srgbClr val="FF0000"/>
                </a:solidFill>
                <a:cs typeface="+mn-cs"/>
              </a:rPr>
              <a:t>Red </a:t>
            </a:r>
            <a:r>
              <a:rPr lang="en-US" sz="700" b="0" kern="0" dirty="0">
                <a:solidFill>
                  <a:srgbClr val="FF0000"/>
                </a:solidFill>
                <a:cs typeface="+mn-cs"/>
              </a:rPr>
              <a:t>Text</a:t>
            </a:r>
            <a:r>
              <a:rPr lang="en-US" sz="700" b="0" kern="0" dirty="0">
                <a:solidFill>
                  <a:srgbClr val="000000"/>
                </a:solidFill>
                <a:cs typeface="+mn-cs"/>
              </a:rPr>
              <a:t>: </a:t>
            </a:r>
            <a:r>
              <a:rPr lang="en-US" sz="700" b="0" kern="0" dirty="0" smtClean="0">
                <a:solidFill>
                  <a:srgbClr val="000000"/>
                </a:solidFill>
                <a:cs typeface="+mn-cs"/>
              </a:rPr>
              <a:t>New </a:t>
            </a:r>
            <a:r>
              <a:rPr lang="en-US" sz="700" b="0" kern="0" dirty="0">
                <a:solidFill>
                  <a:srgbClr val="000000"/>
                </a:solidFill>
                <a:cs typeface="+mn-cs"/>
              </a:rPr>
              <a:t>additions and target release </a:t>
            </a:r>
            <a:r>
              <a:rPr lang="en-US" sz="700" b="0" kern="0" dirty="0" smtClean="0">
                <a:solidFill>
                  <a:srgbClr val="000000"/>
                </a:solidFill>
                <a:cs typeface="+mn-cs"/>
              </a:rPr>
              <a:t>changes</a:t>
            </a:r>
          </a:p>
          <a:p>
            <a:pPr defTabSz="914400" eaLnBrk="1" hangingPunct="1">
              <a:defRPr/>
            </a:pPr>
            <a:r>
              <a:rPr lang="en-US" sz="700" b="0" strike="sngStrike" kern="0" dirty="0">
                <a:solidFill>
                  <a:srgbClr val="000000"/>
                </a:solidFill>
                <a:cs typeface="+mn-cs"/>
              </a:rPr>
              <a:t>Strike-Through Text</a:t>
            </a:r>
            <a:r>
              <a:rPr lang="en-US" sz="700" b="0" kern="0" dirty="0">
                <a:solidFill>
                  <a:srgbClr val="000000"/>
                </a:solidFill>
                <a:cs typeface="+mn-cs"/>
              </a:rPr>
              <a:t>: Previous target </a:t>
            </a:r>
            <a:r>
              <a:rPr lang="en-US" sz="700" b="0" kern="0" dirty="0" smtClean="0">
                <a:solidFill>
                  <a:srgbClr val="000000"/>
                </a:solidFill>
                <a:cs typeface="+mn-cs"/>
              </a:rPr>
              <a:t>release</a:t>
            </a:r>
            <a:endParaRPr lang="en-US" sz="700" b="0" kern="0" dirty="0">
              <a:solidFill>
                <a:srgbClr val="000000"/>
              </a:solidFill>
              <a:cs typeface="+mn-cs"/>
            </a:endParaRPr>
          </a:p>
          <a:p>
            <a:pPr defTabSz="914400" eaLnBrk="1" hangingPunct="1">
              <a:defRPr/>
            </a:pPr>
            <a:r>
              <a:rPr lang="en-US" sz="700" b="0" kern="0" dirty="0">
                <a:solidFill>
                  <a:srgbClr val="000000"/>
                </a:solidFill>
                <a:cs typeface="+mn-cs"/>
              </a:rPr>
              <a:t>(a), (b), </a:t>
            </a:r>
            <a:r>
              <a:rPr lang="en-US" sz="700" b="0" kern="0" dirty="0" smtClean="0">
                <a:solidFill>
                  <a:srgbClr val="000000"/>
                </a:solidFill>
                <a:cs typeface="+mn-cs"/>
              </a:rPr>
              <a:t>etc.: </a:t>
            </a:r>
            <a:r>
              <a:rPr lang="en-US" sz="700" b="0" kern="0" dirty="0">
                <a:solidFill>
                  <a:srgbClr val="000000"/>
                </a:solidFill>
                <a:cs typeface="+mn-cs"/>
              </a:rPr>
              <a:t>M</a:t>
            </a:r>
            <a:r>
              <a:rPr lang="en-US" sz="700" b="0" kern="0" dirty="0" err="1" smtClean="0">
                <a:solidFill>
                  <a:srgbClr val="000000"/>
                </a:solidFill>
                <a:cs typeface="+mn-cs"/>
              </a:rPr>
              <a:t>ultiple</a:t>
            </a:r>
            <a:r>
              <a:rPr lang="en-US" sz="700" b="0" kern="0" dirty="0" smtClean="0">
                <a:solidFill>
                  <a:srgbClr val="000000"/>
                </a:solidFill>
                <a:cs typeface="+mn-cs"/>
              </a:rPr>
              <a:t> phase release</a:t>
            </a:r>
            <a:endParaRPr lang="en-US" sz="700" b="0" kern="0" dirty="0">
              <a:solidFill>
                <a:srgbClr val="000000"/>
              </a:solidFill>
              <a:cs typeface="+mn-cs"/>
            </a:endParaRPr>
          </a:p>
        </p:txBody>
      </p:sp>
      <p:graphicFrame>
        <p:nvGraphicFramePr>
          <p:cNvPr id="33" name="Group 3"/>
          <p:cNvGraphicFramePr>
            <a:graphicFrameLocks/>
          </p:cNvGraphicFramePr>
          <p:nvPr>
            <p:extLst/>
          </p:nvPr>
        </p:nvGraphicFramePr>
        <p:xfrm>
          <a:off x="160280" y="798446"/>
          <a:ext cx="8839200" cy="4207144"/>
        </p:xfrm>
        <a:graphic>
          <a:graphicData uri="http://schemas.openxmlformats.org/drawingml/2006/table">
            <a:tbl>
              <a:tblPr/>
              <a:tblGrid>
                <a:gridCol w="1439920"/>
                <a:gridCol w="1524000"/>
                <a:gridCol w="1447800"/>
                <a:gridCol w="1447800"/>
                <a:gridCol w="1447800"/>
                <a:gridCol w="1531880"/>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2/5 – 2/7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4/2 – 4/4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5/28 – 5/30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8/6 – 8/8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10/15 – 10/17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12/10 – 12/12</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NPRR842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NPRR858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NPRR878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SCR794</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cap="none" normalizeH="0" baseline="0" dirty="0" smtClean="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PGRR057</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7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OBDRR011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5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RMGRR156</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PGRR062</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NPRR916</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NPRR809</a:t>
                      </a:r>
                      <a:r>
                        <a:rPr kumimoji="0" lang="en-US" sz="900" b="0" i="0" u="none" strike="noStrike" cap="none" normalizeH="0" baseline="0" dirty="0" smtClean="0">
                          <a:ln>
                            <a:noFill/>
                          </a:ln>
                          <a:solidFill>
                            <a:schemeClr val="tx1"/>
                          </a:solidFill>
                          <a:effectLst/>
                          <a:latin typeface="Courier New" pitchFamily="49" charset="0"/>
                        </a:rPr>
                        <a:t>(b)</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NPRR817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NPRR833</a:t>
                      </a:r>
                      <a:r>
                        <a:rPr kumimoji="0" lang="en-US" sz="900" b="0" i="0" u="none" strike="noStrike" cap="none" normalizeH="0" baseline="0" dirty="0" smtClean="0">
                          <a:ln>
                            <a:noFill/>
                          </a:ln>
                          <a:solidFill>
                            <a:schemeClr val="tx1"/>
                          </a:solidFill>
                          <a:effectLst/>
                          <a:latin typeface="Courier New" pitchFamily="49" charset="0"/>
                        </a:rPr>
                        <a:t>(a/b)</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NPRR865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NPRR866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VCMRR021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RRGRR017</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5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VCMRR022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NPRR877 </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Ph1</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NPRR833</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(c)</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NPRR916</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NOGRR174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OBDRR010</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NPRR909</a:t>
                      </a:r>
                      <a:endParaRPr kumimoji="0" lang="en-US" sz="16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2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NPRR519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NPRR620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NPRR755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NOGRR154</a:t>
                      </a: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NPRR873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NPRR899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SCR797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OBDRR003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OBDRR014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NPRR821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NPRR899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NPRR887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PGRR061</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NPRR877</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 Ph2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NPRR895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OBDRR007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SCR797</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SCR781</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RMGRR155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RRGRR019</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1"/>
          <p:cNvSpPr txBox="1">
            <a:spLocks noChangeArrowheads="1"/>
          </p:cNvSpPr>
          <p:nvPr/>
        </p:nvSpPr>
        <p:spPr bwMode="auto">
          <a:xfrm>
            <a:off x="5242489" y="5529940"/>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28" name="TextBox 21"/>
          <p:cNvSpPr txBox="1">
            <a:spLocks noChangeArrowheads="1"/>
          </p:cNvSpPr>
          <p:nvPr/>
        </p:nvSpPr>
        <p:spPr bwMode="auto">
          <a:xfrm>
            <a:off x="6498328" y="5467706"/>
            <a:ext cx="2485392" cy="954107"/>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a:solidFill>
                  <a:prstClr val="black"/>
                </a:solidFill>
                <a:cs typeface="+mn-cs"/>
              </a:rPr>
              <a:t>NPRR809(b) – Reporting/posting system changes</a:t>
            </a:r>
          </a:p>
          <a:p>
            <a:pPr defTabSz="914400" eaLnBrk="1" hangingPunct="1">
              <a:defRPr/>
            </a:pPr>
            <a:r>
              <a:rPr lang="en-US" sz="800" b="0" kern="0" dirty="0">
                <a:solidFill>
                  <a:prstClr val="black"/>
                </a:solidFill>
                <a:cs typeface="+mn-cs"/>
              </a:rPr>
              <a:t>NPRR833(a/b) – DAM/SCED system changes</a:t>
            </a:r>
          </a:p>
          <a:p>
            <a:pPr defTabSz="914400" eaLnBrk="1" hangingPunct="1">
              <a:defRPr/>
            </a:pPr>
            <a:r>
              <a:rPr lang="en-US" sz="800" b="0" kern="0" dirty="0" smtClean="0">
                <a:solidFill>
                  <a:prstClr val="black"/>
                </a:solidFill>
                <a:cs typeface="+mn-cs"/>
              </a:rPr>
              <a:t>NPRR833(c) </a:t>
            </a:r>
            <a:r>
              <a:rPr lang="en-US" sz="800" b="0" kern="0" dirty="0">
                <a:solidFill>
                  <a:prstClr val="black"/>
                </a:solidFill>
                <a:cs typeface="+mn-cs"/>
              </a:rPr>
              <a:t>– </a:t>
            </a:r>
            <a:r>
              <a:rPr lang="en-US" sz="800" b="0" kern="0" dirty="0" smtClean="0">
                <a:solidFill>
                  <a:prstClr val="black"/>
                </a:solidFill>
                <a:cs typeface="+mn-cs"/>
              </a:rPr>
              <a:t>CRR </a:t>
            </a:r>
            <a:r>
              <a:rPr lang="en-US" sz="800" b="0" kern="0" dirty="0">
                <a:solidFill>
                  <a:prstClr val="black"/>
                </a:solidFill>
                <a:cs typeface="+mn-cs"/>
              </a:rPr>
              <a:t>system </a:t>
            </a:r>
            <a:r>
              <a:rPr lang="en-US" sz="800" b="0" kern="0" dirty="0" smtClean="0">
                <a:solidFill>
                  <a:prstClr val="black"/>
                </a:solidFill>
                <a:cs typeface="+mn-cs"/>
              </a:rPr>
              <a:t>changes</a:t>
            </a:r>
          </a:p>
          <a:p>
            <a:pPr defTabSz="914400" eaLnBrk="1" hangingPunct="1">
              <a:defRPr/>
            </a:pPr>
            <a:r>
              <a:rPr lang="en-US" sz="800" b="0" kern="0" dirty="0" smtClean="0">
                <a:solidFill>
                  <a:prstClr val="black"/>
                </a:solidFill>
                <a:cs typeface="+mn-cs"/>
              </a:rPr>
              <a:t>NPRR916(a) </a:t>
            </a:r>
            <a:r>
              <a:rPr lang="en-US" sz="800" b="0" kern="0" dirty="0">
                <a:solidFill>
                  <a:prstClr val="black"/>
                </a:solidFill>
                <a:cs typeface="+mn-cs"/>
              </a:rPr>
              <a:t>– Mitigated Offer Floor to </a:t>
            </a:r>
            <a:r>
              <a:rPr lang="en-US" sz="800" b="0" kern="0" dirty="0" smtClean="0">
                <a:solidFill>
                  <a:prstClr val="black"/>
                </a:solidFill>
                <a:cs typeface="+mn-cs"/>
              </a:rPr>
              <a:t>$0/MWh</a:t>
            </a:r>
          </a:p>
          <a:p>
            <a:pPr defTabSz="914400" eaLnBrk="1" hangingPunct="1">
              <a:defRPr/>
            </a:pPr>
            <a:r>
              <a:rPr lang="en-US" sz="800" b="0" kern="0" dirty="0" smtClean="0">
                <a:solidFill>
                  <a:prstClr val="black"/>
                </a:solidFill>
                <a:cs typeface="+mn-cs"/>
              </a:rPr>
              <a:t>NPRR916(b) – Mitigated Offer Floor to -$20/MWh</a:t>
            </a:r>
          </a:p>
          <a:p>
            <a:pPr defTabSz="914400" eaLnBrk="1" hangingPunct="1">
              <a:defRPr/>
            </a:pPr>
            <a:r>
              <a:rPr lang="en-US" sz="800" b="0" kern="0" dirty="0" smtClean="0">
                <a:solidFill>
                  <a:prstClr val="black"/>
                </a:solidFill>
                <a:cs typeface="+mn-cs"/>
              </a:rPr>
              <a:t>PGRR057(b) – List of GMD event contingencies</a:t>
            </a:r>
          </a:p>
          <a:p>
            <a:pPr defTabSz="914400" eaLnBrk="1" hangingPunct="1">
              <a:defRPr/>
            </a:pPr>
            <a:r>
              <a:rPr lang="en-US" sz="800" b="0" kern="0" dirty="0" smtClean="0">
                <a:solidFill>
                  <a:prstClr val="black"/>
                </a:solidFill>
                <a:cs typeface="+mn-cs"/>
              </a:rPr>
              <a:t>SCR781(a) – View / Edit capability  </a:t>
            </a:r>
          </a:p>
        </p:txBody>
      </p:sp>
      <p:sp>
        <p:nvSpPr>
          <p:cNvPr id="13" name="TextBox 12"/>
          <p:cNvSpPr txBox="1"/>
          <p:nvPr/>
        </p:nvSpPr>
        <p:spPr>
          <a:xfrm>
            <a:off x="2828754" y="1359665"/>
            <a:ext cx="278384" cy="3670236"/>
          </a:xfrm>
          <a:prstGeom prst="rect">
            <a:avLst/>
          </a:prstGeom>
          <a:noFill/>
        </p:spPr>
        <p:txBody>
          <a:bodyPr wrap="square" rtlCol="0">
            <a:spAutoFit/>
          </a:bodyPr>
          <a:lstStyle/>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hangingPunct="1">
              <a:defRPr/>
            </a:pPr>
            <a:endParaRPr lang="en-US" sz="400" b="1" i="1" kern="0" dirty="0" smtClean="0">
              <a:solidFill>
                <a:srgbClr val="000000"/>
              </a:solidFill>
              <a:latin typeface="Arial" panose="020B0604020202020204"/>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hangingPunct="1">
              <a:defRPr/>
            </a:pPr>
            <a:r>
              <a:rPr lang="en-US" sz="12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r>
              <a:rPr lang="en-US" sz="1050" b="1" i="1" kern="0" dirty="0" smtClean="0">
                <a:solidFill>
                  <a:srgbClr val="000000"/>
                </a:solidFill>
                <a:latin typeface="Arial" panose="020B0604020202020204"/>
                <a:cs typeface="+mn-cs"/>
              </a:rPr>
              <a:t> </a:t>
            </a:r>
            <a:endParaRPr lang="en-US" b="1" i="1" kern="0" dirty="0" smtClean="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400" b="1" i="1" kern="0" dirty="0" smtClean="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b="1" i="1" kern="0" dirty="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1000" b="1" i="1" kern="0" dirty="0" smtClean="0">
              <a:solidFill>
                <a:srgbClr val="000000"/>
              </a:solidFill>
              <a:latin typeface="Arial" panose="020B0604020202020204"/>
              <a:cs typeface="+mn-cs"/>
            </a:endParaRPr>
          </a:p>
        </p:txBody>
      </p:sp>
      <p:sp>
        <p:nvSpPr>
          <p:cNvPr id="20" name="TextBox 19"/>
          <p:cNvSpPr txBox="1"/>
          <p:nvPr/>
        </p:nvSpPr>
        <p:spPr>
          <a:xfrm>
            <a:off x="8649675" y="1351705"/>
            <a:ext cx="370549" cy="3539430"/>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P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12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1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p:txBody>
      </p:sp>
      <p:sp>
        <p:nvSpPr>
          <p:cNvPr id="23" name="TextBox 12"/>
          <p:cNvSpPr txBox="1">
            <a:spLocks noChangeArrowheads="1"/>
          </p:cNvSpPr>
          <p:nvPr/>
        </p:nvSpPr>
        <p:spPr bwMode="auto">
          <a:xfrm>
            <a:off x="4574809" y="3456801"/>
            <a:ext cx="144659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7</a:t>
            </a:r>
            <a:r>
              <a:rPr lang="en-US" sz="1200" dirty="0" smtClean="0">
                <a:solidFill>
                  <a:prstClr val="black"/>
                </a:solidFill>
                <a:cs typeface="+mn-cs"/>
              </a:rPr>
              <a:t>/1</a:t>
            </a:r>
            <a:endParaRPr lang="en-US" sz="1200" kern="0" dirty="0" smtClean="0">
              <a:solidFill>
                <a:prstClr val="black"/>
              </a:solidFill>
              <a:cs typeface="+mn-cs"/>
            </a:endParaRPr>
          </a:p>
        </p:txBody>
      </p:sp>
      <p:sp>
        <p:nvSpPr>
          <p:cNvPr id="25" name="TextBox 24"/>
          <p:cNvSpPr txBox="1"/>
          <p:nvPr/>
        </p:nvSpPr>
        <p:spPr>
          <a:xfrm>
            <a:off x="4261749" y="4724005"/>
            <a:ext cx="370549" cy="246221"/>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p:txBody>
      </p:sp>
      <p:sp>
        <p:nvSpPr>
          <p:cNvPr id="34" name="TextBox 12"/>
          <p:cNvSpPr txBox="1">
            <a:spLocks noChangeArrowheads="1"/>
          </p:cNvSpPr>
          <p:nvPr/>
        </p:nvSpPr>
        <p:spPr bwMode="auto">
          <a:xfrm>
            <a:off x="3468509" y="3384680"/>
            <a:ext cx="1097280"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6/2</a:t>
            </a:r>
            <a:endParaRPr lang="en-US" sz="1200" kern="0" dirty="0" smtClean="0">
              <a:solidFill>
                <a:prstClr val="black"/>
              </a:solidFill>
              <a:cs typeface="+mn-cs"/>
            </a:endParaRPr>
          </a:p>
        </p:txBody>
      </p:sp>
      <p:sp>
        <p:nvSpPr>
          <p:cNvPr id="36" name="TextBox 35"/>
          <p:cNvSpPr txBox="1"/>
          <p:nvPr/>
        </p:nvSpPr>
        <p:spPr>
          <a:xfrm>
            <a:off x="4256907" y="4475946"/>
            <a:ext cx="370549" cy="461665"/>
          </a:xfrm>
          <a:prstGeom prst="rect">
            <a:avLst/>
          </a:prstGeom>
          <a:noFill/>
        </p:spPr>
        <p:txBody>
          <a:bodyPr wrap="square" rtlCol="0">
            <a:spAutoFit/>
          </a:bodyPr>
          <a:lstStyle/>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sp>
        <p:nvSpPr>
          <p:cNvPr id="37" name="TextBox 36"/>
          <p:cNvSpPr txBox="1"/>
          <p:nvPr/>
        </p:nvSpPr>
        <p:spPr>
          <a:xfrm rot="16200000">
            <a:off x="2636731" y="4112235"/>
            <a:ext cx="1172116" cy="246221"/>
          </a:xfrm>
          <a:prstGeom prst="rect">
            <a:avLst/>
          </a:prstGeom>
          <a:noFill/>
        </p:spPr>
        <p:txBody>
          <a:bodyPr wrap="none" rtlCol="0">
            <a:spAutoFit/>
          </a:bodyPr>
          <a:lstStyle/>
          <a:p>
            <a:pPr defTabSz="914400" eaLnBrk="1" fontAlgn="auto" hangingPunct="1">
              <a:spcBef>
                <a:spcPts val="0"/>
              </a:spcBef>
              <a:spcAft>
                <a:spcPts val="0"/>
              </a:spcAft>
            </a:pPr>
            <a:r>
              <a:rPr lang="en-US" sz="1000" i="1" dirty="0" smtClean="0">
                <a:solidFill>
                  <a:prstClr val="black"/>
                </a:solidFill>
                <a:latin typeface="Arial" panose="020B0604020202020204"/>
                <a:cs typeface="+mn-cs"/>
              </a:rPr>
              <a:t>CMM Release 1b</a:t>
            </a:r>
            <a:endParaRPr lang="en-US" sz="1000" i="1" dirty="0">
              <a:solidFill>
                <a:prstClr val="black"/>
              </a:solidFill>
              <a:latin typeface="Arial" panose="020B0604020202020204"/>
              <a:cs typeface="+mn-cs"/>
            </a:endParaRPr>
          </a:p>
        </p:txBody>
      </p:sp>
      <p:sp>
        <p:nvSpPr>
          <p:cNvPr id="38" name="Left Brace 37"/>
          <p:cNvSpPr/>
          <p:nvPr/>
        </p:nvSpPr>
        <p:spPr>
          <a:xfrm>
            <a:off x="3294001" y="3635933"/>
            <a:ext cx="181024" cy="127541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1" fontAlgn="auto" hangingPunct="1">
              <a:spcBef>
                <a:spcPts val="0"/>
              </a:spcBef>
              <a:spcAft>
                <a:spcPts val="0"/>
              </a:spcAft>
            </a:pPr>
            <a:endParaRPr lang="en-US">
              <a:solidFill>
                <a:prstClr val="black"/>
              </a:solidFill>
            </a:endParaRPr>
          </a:p>
        </p:txBody>
      </p:sp>
      <p:sp>
        <p:nvSpPr>
          <p:cNvPr id="39" name="TextBox 12"/>
          <p:cNvSpPr txBox="1">
            <a:spLocks noChangeArrowheads="1"/>
          </p:cNvSpPr>
          <p:nvPr/>
        </p:nvSpPr>
        <p:spPr bwMode="auto">
          <a:xfrm>
            <a:off x="1594953" y="3637014"/>
            <a:ext cx="1513605"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5/1</a:t>
            </a:r>
            <a:endParaRPr lang="en-US" sz="1200" kern="0" dirty="0">
              <a:solidFill>
                <a:prstClr val="black"/>
              </a:solidFill>
              <a:cs typeface="+mn-cs"/>
            </a:endParaRPr>
          </a:p>
        </p:txBody>
      </p:sp>
      <p:sp>
        <p:nvSpPr>
          <p:cNvPr id="26" name="TextBox 25"/>
          <p:cNvSpPr txBox="1"/>
          <p:nvPr/>
        </p:nvSpPr>
        <p:spPr>
          <a:xfrm>
            <a:off x="5651086" y="1364232"/>
            <a:ext cx="370549" cy="2831544"/>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endParaRPr lang="en-US" sz="1000" b="1" i="1" kern="0" dirty="0">
              <a:solidFill>
                <a:srgbClr val="000000"/>
              </a:solidFill>
              <a:latin typeface="Arial" panose="020B0604020202020204"/>
              <a:cs typeface="+mn-cs"/>
            </a:endParaRPr>
          </a:p>
          <a:p>
            <a:pPr algn="ctr" defTabSz="914400" eaLnBrk="1" hangingPunct="1">
              <a:defRPr/>
            </a:pPr>
            <a:endParaRPr lang="en-US" sz="14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27" name="TextBox 12"/>
          <p:cNvSpPr txBox="1">
            <a:spLocks noChangeArrowheads="1"/>
          </p:cNvSpPr>
          <p:nvPr/>
        </p:nvSpPr>
        <p:spPr bwMode="auto">
          <a:xfrm>
            <a:off x="147569" y="2286000"/>
            <a:ext cx="14536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1</a:t>
            </a:r>
            <a:r>
              <a:rPr lang="en-US" sz="1200" dirty="0" smtClean="0">
                <a:solidFill>
                  <a:prstClr val="black"/>
                </a:solidFill>
                <a:cs typeface="+mn-cs"/>
              </a:rPr>
              <a:t>/22</a:t>
            </a:r>
            <a:endParaRPr lang="en-US" sz="1200" kern="0" dirty="0">
              <a:solidFill>
                <a:prstClr val="black"/>
              </a:solidFill>
              <a:cs typeface="+mn-cs"/>
            </a:endParaRPr>
          </a:p>
        </p:txBody>
      </p:sp>
      <p:sp>
        <p:nvSpPr>
          <p:cNvPr id="31" name="TextBox 12"/>
          <p:cNvSpPr txBox="1">
            <a:spLocks noChangeArrowheads="1"/>
          </p:cNvSpPr>
          <p:nvPr/>
        </p:nvSpPr>
        <p:spPr bwMode="auto">
          <a:xfrm>
            <a:off x="154016" y="3886200"/>
            <a:ext cx="144093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3</a:t>
            </a:r>
            <a:r>
              <a:rPr lang="en-US" sz="1200" dirty="0" smtClean="0">
                <a:solidFill>
                  <a:prstClr val="black"/>
                </a:solidFill>
                <a:cs typeface="+mn-cs"/>
              </a:rPr>
              <a:t>/26</a:t>
            </a:r>
            <a:endParaRPr lang="en-US" sz="1200" kern="0" dirty="0">
              <a:solidFill>
                <a:prstClr val="black"/>
              </a:solidFill>
              <a:cs typeface="+mn-cs"/>
            </a:endParaRPr>
          </a:p>
        </p:txBody>
      </p:sp>
      <p:sp>
        <p:nvSpPr>
          <p:cNvPr id="40" name="TextBox 39"/>
          <p:cNvSpPr txBox="1"/>
          <p:nvPr/>
        </p:nvSpPr>
        <p:spPr>
          <a:xfrm>
            <a:off x="1326869" y="1374797"/>
            <a:ext cx="338554" cy="2623795"/>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 </a:t>
            </a:r>
          </a:p>
          <a:p>
            <a:pPr defTabSz="914400" eaLnBrk="1" fontAlgn="auto" hangingPunct="1">
              <a:spcBef>
                <a:spcPts val="0"/>
              </a:spcBef>
              <a:spcAft>
                <a:spcPts val="0"/>
              </a:spcAft>
            </a:pPr>
            <a:endParaRPr lang="en-US" sz="105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graphicFrame>
        <p:nvGraphicFramePr>
          <p:cNvPr id="41" name="Table 40"/>
          <p:cNvGraphicFramePr>
            <a:graphicFrameLocks noGrp="1"/>
          </p:cNvGraphicFramePr>
          <p:nvPr>
            <p:extLst/>
          </p:nvPr>
        </p:nvGraphicFramePr>
        <p:xfrm>
          <a:off x="176358" y="5032090"/>
          <a:ext cx="8807362" cy="464820"/>
        </p:xfrm>
        <a:graphic>
          <a:graphicData uri="http://schemas.openxmlformats.org/drawingml/2006/table">
            <a:tbl>
              <a:tblPr firstRow="1" bandRow="1"/>
              <a:tblGrid>
                <a:gridCol w="845627"/>
                <a:gridCol w="709823"/>
                <a:gridCol w="1239992"/>
                <a:gridCol w="2362200"/>
                <a:gridCol w="3649720"/>
              </a:tblGrid>
              <a:tr h="196622">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b="1" dirty="0" smtClean="0">
                          <a:solidFill>
                            <a:schemeClr val="tx1"/>
                          </a:solidFill>
                        </a:rPr>
                        <a:t>TBD Items</a:t>
                      </a:r>
                      <a:endParaRPr lang="en-US" sz="12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050" b="0" dirty="0" smtClean="0">
                          <a:solidFill>
                            <a:schemeClr val="tx1"/>
                          </a:solidFill>
                        </a:rPr>
                        <a:t>2014</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2017</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2018</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2019</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r>
              <a:tr h="203547">
                <a:tc vMerge="1">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800" b="0" dirty="0" smtClean="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b="0" dirty="0" smtClean="0">
                          <a:solidFill>
                            <a:schemeClr val="tx1"/>
                          </a:solidFill>
                        </a:rPr>
                        <a:t>NPRR664</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NPRR702, NPRR829</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baseline="0" dirty="0" smtClean="0">
                          <a:solidFill>
                            <a:schemeClr val="tx1"/>
                          </a:solidFill>
                        </a:rPr>
                        <a:t>NPRR825(b), NPRR867, PGRR066, NPRR841</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baseline="0" dirty="0" smtClean="0">
                          <a:solidFill>
                            <a:schemeClr val="tx1"/>
                          </a:solidFill>
                        </a:rPr>
                        <a:t>NPRR863 Ph1</a:t>
                      </a:r>
                      <a:r>
                        <a:rPr lang="en-US" sz="800" b="0" strike="noStrike" kern="1200" baseline="0" dirty="0" smtClean="0">
                          <a:solidFill>
                            <a:schemeClr val="tx1"/>
                          </a:solidFill>
                          <a:latin typeface="+mn-lt"/>
                          <a:ea typeface="+mn-ea"/>
                          <a:cs typeface="+mn-cs"/>
                        </a:rPr>
                        <a:t>, </a:t>
                      </a:r>
                      <a:r>
                        <a:rPr lang="en-US" sz="800" b="0" strike="noStrike" kern="1200" baseline="0" dirty="0" smtClean="0">
                          <a:solidFill>
                            <a:srgbClr val="FF0000"/>
                          </a:solidFill>
                          <a:latin typeface="+mn-lt"/>
                          <a:ea typeface="+mn-ea"/>
                          <a:cs typeface="+mn-cs"/>
                        </a:rPr>
                        <a:t>NPRR885</a:t>
                      </a:r>
                      <a:r>
                        <a:rPr lang="en-US" sz="800" b="0" strike="noStrike" kern="1200" baseline="0" dirty="0" smtClean="0">
                          <a:solidFill>
                            <a:schemeClr val="tx1"/>
                          </a:solidFill>
                          <a:latin typeface="+mn-lt"/>
                          <a:ea typeface="+mn-ea"/>
                          <a:cs typeface="+mn-cs"/>
                        </a:rPr>
                        <a:t>, </a:t>
                      </a:r>
                      <a:r>
                        <a:rPr lang="en-US" sz="800" b="0" strike="noStrike" kern="1200" baseline="0" dirty="0" smtClean="0">
                          <a:solidFill>
                            <a:srgbClr val="FF0000"/>
                          </a:solidFill>
                          <a:latin typeface="+mn-lt"/>
                          <a:ea typeface="+mn-ea"/>
                          <a:cs typeface="+mn-cs"/>
                        </a:rPr>
                        <a:t>NPRR887, NPRR929, SCR799, PGRR070</a:t>
                      </a:r>
                      <a:endParaRPr lang="en-US" sz="800" b="0" strike="noStrike" kern="1200" baseline="0" dirty="0">
                        <a:solidFill>
                          <a:srgbClr val="FF0000"/>
                        </a:solidFill>
                        <a:latin typeface="+mn-lt"/>
                        <a:ea typeface="+mn-ea"/>
                        <a:cs typeface="+mn-cs"/>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r>
            </a:tbl>
          </a:graphicData>
        </a:graphic>
      </p:graphicFrame>
      <p:sp>
        <p:nvSpPr>
          <p:cNvPr id="43" name="TextBox 42"/>
          <p:cNvSpPr txBox="1"/>
          <p:nvPr/>
        </p:nvSpPr>
        <p:spPr>
          <a:xfrm>
            <a:off x="7121419" y="1355990"/>
            <a:ext cx="370549" cy="2077492"/>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P </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44" name="TextBox 12"/>
          <p:cNvSpPr txBox="1">
            <a:spLocks noChangeArrowheads="1"/>
          </p:cNvSpPr>
          <p:nvPr/>
        </p:nvSpPr>
        <p:spPr bwMode="auto">
          <a:xfrm>
            <a:off x="169297" y="2825264"/>
            <a:ext cx="1416289"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3</a:t>
            </a:r>
            <a:r>
              <a:rPr lang="en-US" sz="1200" dirty="0" smtClean="0">
                <a:solidFill>
                  <a:prstClr val="black"/>
                </a:solidFill>
                <a:cs typeface="+mn-cs"/>
              </a:rPr>
              <a:t>/1</a:t>
            </a:r>
            <a:endParaRPr lang="en-US" sz="1200" kern="0" dirty="0">
              <a:solidFill>
                <a:prstClr val="black"/>
              </a:solidFill>
              <a:cs typeface="+mn-cs"/>
            </a:endParaRPr>
          </a:p>
        </p:txBody>
      </p:sp>
      <p:sp>
        <p:nvSpPr>
          <p:cNvPr id="35" name="TextBox 12"/>
          <p:cNvSpPr txBox="1">
            <a:spLocks noChangeArrowheads="1"/>
          </p:cNvSpPr>
          <p:nvPr/>
        </p:nvSpPr>
        <p:spPr bwMode="auto">
          <a:xfrm>
            <a:off x="163538" y="3352800"/>
            <a:ext cx="142646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3/5</a:t>
            </a:r>
            <a:endParaRPr lang="en-US" sz="1200" kern="0" dirty="0">
              <a:solidFill>
                <a:prstClr val="black"/>
              </a:solidFill>
              <a:cs typeface="+mn-cs"/>
            </a:endParaRPr>
          </a:p>
        </p:txBody>
      </p:sp>
      <p:sp>
        <p:nvSpPr>
          <p:cNvPr id="50" name="TextBox 12"/>
          <p:cNvSpPr txBox="1">
            <a:spLocks noChangeArrowheads="1"/>
          </p:cNvSpPr>
          <p:nvPr/>
        </p:nvSpPr>
        <p:spPr bwMode="auto">
          <a:xfrm>
            <a:off x="1598974" y="4316816"/>
            <a:ext cx="1517904"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5/6 – 5/7</a:t>
            </a:r>
            <a:endParaRPr lang="en-US" sz="1200" kern="0" dirty="0">
              <a:solidFill>
                <a:prstClr val="black"/>
              </a:solidFill>
              <a:cs typeface="+mn-cs"/>
            </a:endParaRPr>
          </a:p>
        </p:txBody>
      </p:sp>
      <p:sp>
        <p:nvSpPr>
          <p:cNvPr id="42" name="TextBox 12"/>
          <p:cNvSpPr txBox="1">
            <a:spLocks noChangeArrowheads="1"/>
          </p:cNvSpPr>
          <p:nvPr/>
        </p:nvSpPr>
        <p:spPr bwMode="auto">
          <a:xfrm>
            <a:off x="7464907" y="3049717"/>
            <a:ext cx="1524438"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Q4</a:t>
            </a:r>
          </a:p>
          <a:p>
            <a:pPr algn="ctr" defTabSz="914400" eaLnBrk="1" hangingPunct="1">
              <a:defRPr/>
            </a:pPr>
            <a:r>
              <a:rPr lang="en-US" sz="1200" b="0" kern="0" dirty="0" smtClean="0">
                <a:solidFill>
                  <a:prstClr val="black"/>
                </a:solidFill>
                <a:cs typeface="+mn-cs"/>
              </a:rPr>
              <a:t>Date TBD</a:t>
            </a:r>
          </a:p>
        </p:txBody>
      </p:sp>
      <p:sp>
        <p:nvSpPr>
          <p:cNvPr id="45" name="TextBox 44"/>
          <p:cNvSpPr txBox="1"/>
          <p:nvPr/>
        </p:nvSpPr>
        <p:spPr>
          <a:xfrm>
            <a:off x="1305691" y="4694129"/>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3" name="Flowchart: Alternate Process 2"/>
          <p:cNvSpPr/>
          <p:nvPr/>
        </p:nvSpPr>
        <p:spPr>
          <a:xfrm>
            <a:off x="152400"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R1</a:t>
            </a:r>
            <a:endParaRPr lang="en-US" sz="1400" b="1" dirty="0">
              <a:solidFill>
                <a:srgbClr val="FFFFFF"/>
              </a:solidFill>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R2</a:t>
            </a:r>
            <a:endParaRPr lang="en-US" sz="1400" b="1" dirty="0">
              <a:solidFill>
                <a:srgbClr val="FFFFFF"/>
              </a:solidFill>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R3</a:t>
            </a:r>
            <a:endParaRPr lang="en-US" sz="1400" b="1" dirty="0">
              <a:solidFill>
                <a:srgbClr val="FFFFFF"/>
              </a:solidFill>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R4</a:t>
            </a:r>
            <a:endParaRPr lang="en-US" sz="1400" b="1" dirty="0">
              <a:solidFill>
                <a:srgbClr val="FFFFFF"/>
              </a:solidFill>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R5</a:t>
            </a:r>
            <a:endParaRPr lang="en-US" sz="1400" b="1" dirty="0">
              <a:solidFill>
                <a:srgbClr val="FFFFFF"/>
              </a:solidFill>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R6</a:t>
            </a:r>
            <a:endParaRPr lang="en-US" sz="1400" b="1" dirty="0">
              <a:solidFill>
                <a:srgbClr val="FFFFFF"/>
              </a:solidFill>
            </a:endParaRPr>
          </a:p>
        </p:txBody>
      </p:sp>
      <p:sp>
        <p:nvSpPr>
          <p:cNvPr id="46" name="TextBox 45"/>
          <p:cNvSpPr txBox="1"/>
          <p:nvPr/>
        </p:nvSpPr>
        <p:spPr>
          <a:xfrm>
            <a:off x="2819308" y="3845168"/>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48" name="TextBox 12"/>
          <p:cNvSpPr txBox="1">
            <a:spLocks noChangeArrowheads="1"/>
          </p:cNvSpPr>
          <p:nvPr/>
        </p:nvSpPr>
        <p:spPr bwMode="auto">
          <a:xfrm>
            <a:off x="152400" y="4447401"/>
            <a:ext cx="144093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4/10</a:t>
            </a:r>
            <a:endParaRPr lang="en-US" sz="1200" kern="0" dirty="0">
              <a:solidFill>
                <a:prstClr val="black"/>
              </a:solidFill>
              <a:cs typeface="+mn-cs"/>
            </a:endParaRPr>
          </a:p>
        </p:txBody>
      </p:sp>
      <p:sp>
        <p:nvSpPr>
          <p:cNvPr id="49" name="TextBox 48"/>
          <p:cNvSpPr txBox="1"/>
          <p:nvPr/>
        </p:nvSpPr>
        <p:spPr>
          <a:xfrm>
            <a:off x="1295400" y="4164624"/>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56" name="TextBox 55"/>
          <p:cNvSpPr txBox="1"/>
          <p:nvPr/>
        </p:nvSpPr>
        <p:spPr>
          <a:xfrm>
            <a:off x="2819400" y="4066401"/>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cxnSp>
        <p:nvCxnSpPr>
          <p:cNvPr id="57" name="Straight Arrow Connector 56"/>
          <p:cNvCxnSpPr/>
          <p:nvPr/>
        </p:nvCxnSpPr>
        <p:spPr>
          <a:xfrm>
            <a:off x="6248400" y="1752600"/>
            <a:ext cx="762000" cy="31850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9" name="TextBox 12"/>
          <p:cNvSpPr txBox="1">
            <a:spLocks noChangeArrowheads="1"/>
          </p:cNvSpPr>
          <p:nvPr/>
        </p:nvSpPr>
        <p:spPr bwMode="auto">
          <a:xfrm>
            <a:off x="3464405" y="4267200"/>
            <a:ext cx="1097280"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6/15</a:t>
            </a:r>
            <a:endParaRPr lang="en-US" sz="1200" kern="0" dirty="0" smtClean="0">
              <a:solidFill>
                <a:prstClr val="black"/>
              </a:solidFill>
              <a:cs typeface="+mn-cs"/>
            </a:endParaRPr>
          </a:p>
        </p:txBody>
      </p:sp>
      <p:sp>
        <p:nvSpPr>
          <p:cNvPr id="47" name="TextBox 46"/>
          <p:cNvSpPr txBox="1"/>
          <p:nvPr/>
        </p:nvSpPr>
        <p:spPr>
          <a:xfrm>
            <a:off x="4302989" y="1374797"/>
            <a:ext cx="278384" cy="3077766"/>
          </a:xfrm>
          <a:prstGeom prst="rect">
            <a:avLst/>
          </a:prstGeom>
          <a:noFill/>
        </p:spPr>
        <p:txBody>
          <a:bodyPr wrap="square" rtlCol="0">
            <a:spAutoFit/>
          </a:bodyPr>
          <a:lstStyle/>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endParaRPr lang="en-US" sz="10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hangingPunct="1">
              <a:defRPr/>
            </a:pPr>
            <a:endParaRPr lang="en-US" sz="400" b="1" i="1" kern="0" dirty="0" smtClean="0">
              <a:solidFill>
                <a:srgbClr val="000000"/>
              </a:solidFill>
              <a:latin typeface="Arial" panose="020B0604020202020204"/>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 </a:t>
            </a:r>
            <a:endParaRPr lang="en-US" sz="10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100" dirty="0" smtClean="0">
                <a:solidFill>
                  <a:prstClr val="black"/>
                </a:solidFill>
                <a:latin typeface="Wingdings" panose="05000000000000000000" pitchFamily="2" charset="2"/>
                <a:cs typeface="+mn-cs"/>
              </a:rPr>
              <a:t> </a:t>
            </a:r>
            <a:endParaRPr lang="en-US" sz="10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7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1000" dirty="0">
              <a:solidFill>
                <a:prstClr val="black"/>
              </a:solidFill>
              <a:latin typeface="Wingdings" panose="05000000000000000000" pitchFamily="2" charset="2"/>
              <a:cs typeface="+mn-cs"/>
            </a:endParaRPr>
          </a:p>
        </p:txBody>
      </p:sp>
      <p:cxnSp>
        <p:nvCxnSpPr>
          <p:cNvPr id="58" name="Straight Arrow Connector 57"/>
          <p:cNvCxnSpPr/>
          <p:nvPr/>
        </p:nvCxnSpPr>
        <p:spPr>
          <a:xfrm flipV="1">
            <a:off x="6248400" y="1524000"/>
            <a:ext cx="129623" cy="228600"/>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sp>
        <p:nvSpPr>
          <p:cNvPr id="60" name="TextBox 12"/>
          <p:cNvSpPr txBox="1">
            <a:spLocks noChangeArrowheads="1"/>
          </p:cNvSpPr>
          <p:nvPr/>
        </p:nvSpPr>
        <p:spPr bwMode="auto">
          <a:xfrm>
            <a:off x="3470498" y="2760590"/>
            <a:ext cx="1097280"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6/1</a:t>
            </a:r>
            <a:endParaRPr lang="en-US" sz="1200" kern="0" dirty="0" smtClean="0">
              <a:solidFill>
                <a:prstClr val="black"/>
              </a:solidFill>
              <a:cs typeface="+mn-cs"/>
            </a:endParaRPr>
          </a:p>
        </p:txBody>
      </p:sp>
      <p:sp>
        <p:nvSpPr>
          <p:cNvPr id="61" name="TextBox 60"/>
          <p:cNvSpPr txBox="1"/>
          <p:nvPr/>
        </p:nvSpPr>
        <p:spPr>
          <a:xfrm>
            <a:off x="5636612" y="4461703"/>
            <a:ext cx="370549" cy="246221"/>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p:txBody>
      </p:sp>
      <p:sp>
        <p:nvSpPr>
          <p:cNvPr id="62" name="TextBox 12"/>
          <p:cNvSpPr txBox="1">
            <a:spLocks noChangeArrowheads="1"/>
          </p:cNvSpPr>
          <p:nvPr/>
        </p:nvSpPr>
        <p:spPr bwMode="auto">
          <a:xfrm>
            <a:off x="4572000" y="4142601"/>
            <a:ext cx="144659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srgbClr val="FF0000"/>
                </a:solidFill>
                <a:cs typeface="+mn-cs"/>
              </a:rPr>
              <a:t>9</a:t>
            </a:r>
            <a:r>
              <a:rPr lang="en-US" sz="1200" dirty="0" smtClean="0">
                <a:solidFill>
                  <a:srgbClr val="FF0000"/>
                </a:solidFill>
                <a:cs typeface="+mn-cs"/>
              </a:rPr>
              <a:t>/1</a:t>
            </a:r>
            <a:endParaRPr lang="en-US" sz="1200" kern="0" dirty="0" smtClean="0">
              <a:solidFill>
                <a:srgbClr val="FF0000"/>
              </a:solidFill>
              <a:cs typeface="+mn-cs"/>
            </a:endParaRPr>
          </a:p>
        </p:txBody>
      </p:sp>
      <p:cxnSp>
        <p:nvCxnSpPr>
          <p:cNvPr id="63" name="Straight Arrow Connector 62"/>
          <p:cNvCxnSpPr/>
          <p:nvPr/>
        </p:nvCxnSpPr>
        <p:spPr>
          <a:xfrm flipH="1" flipV="1">
            <a:off x="5821886" y="1682952"/>
            <a:ext cx="315495" cy="394475"/>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flipH="1">
            <a:off x="5856862" y="3116918"/>
            <a:ext cx="364680" cy="12264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flipH="1" flipV="1">
            <a:off x="6146716" y="2077428"/>
            <a:ext cx="73932" cy="1039490"/>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5673865" y="2573403"/>
            <a:ext cx="1731551" cy="2066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04885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a:t>
            </a:r>
            <a:r>
              <a:rPr lang="en-US" dirty="0"/>
              <a:t>Requests Recommended for Approval by PRS – Unopposed with Impacts (Vote</a:t>
            </a:r>
            <a:r>
              <a:rPr lang="en-US" dirty="0" smtClean="0"/>
              <a:t>):</a:t>
            </a:r>
          </a:p>
          <a:p>
            <a:pPr marL="0" indent="0" eaLnBrk="1" hangingPunct="1">
              <a:spcBef>
                <a:spcPts val="0"/>
              </a:spcBef>
              <a:buFontTx/>
              <a:buNone/>
              <a:defRPr/>
            </a:pPr>
            <a:endParaRPr lang="en-US" sz="1800" dirty="0"/>
          </a:p>
          <a:p>
            <a:pPr lvl="0"/>
            <a:r>
              <a:rPr lang="en-US" b="0" dirty="0" smtClean="0"/>
              <a:t>NPRR904</a:t>
            </a:r>
            <a:r>
              <a:rPr lang="en-US" b="0" dirty="0"/>
              <a:t>, Revisions to Real-Time On-Line Reliability Deployment Price Adder for ERCOT-Directed Actions Related to DC Ties and to Correct Design Flaws [Rainbow</a:t>
            </a:r>
            <a:r>
              <a:rPr lang="en-US" b="0" dirty="0" smtClean="0"/>
              <a:t>]</a:t>
            </a:r>
          </a:p>
          <a:p>
            <a:pPr lvl="1"/>
            <a:r>
              <a:rPr lang="en-US" dirty="0" smtClean="0"/>
              <a:t>IA</a:t>
            </a:r>
            <a:r>
              <a:rPr lang="en-US" dirty="0"/>
              <a:t>: </a:t>
            </a:r>
            <a:r>
              <a:rPr lang="en-US" dirty="0" smtClean="0"/>
              <a:t>Between $200k and $300k</a:t>
            </a:r>
            <a:r>
              <a:rPr lang="en-US" dirty="0"/>
              <a:t>	Priority </a:t>
            </a:r>
            <a:r>
              <a:rPr lang="en-US" dirty="0" smtClean="0"/>
              <a:t>2019; </a:t>
            </a:r>
            <a:r>
              <a:rPr lang="en-US" dirty="0"/>
              <a:t>Rank </a:t>
            </a:r>
            <a:r>
              <a:rPr lang="en-US" dirty="0" smtClean="0"/>
              <a:t>2720</a:t>
            </a:r>
            <a:endParaRPr lang="en-US" dirty="0"/>
          </a:p>
          <a:p>
            <a:pPr marL="457200" lvl="1" indent="0">
              <a:buNone/>
            </a:pPr>
            <a:endParaRPr lang="en-US" sz="1200" dirty="0"/>
          </a:p>
          <a:p>
            <a:r>
              <a:rPr lang="en-US" b="0" dirty="0" smtClean="0"/>
              <a:t>NPRR935</a:t>
            </a:r>
            <a:r>
              <a:rPr lang="en-US" b="0" dirty="0"/>
              <a:t>, Post All Wind and Solar Forecasts [ERCOT</a:t>
            </a:r>
            <a:r>
              <a:rPr lang="en-US" b="0" dirty="0" smtClean="0"/>
              <a:t>]</a:t>
            </a:r>
          </a:p>
          <a:p>
            <a:pPr lvl="1"/>
            <a:r>
              <a:rPr lang="en-US" dirty="0"/>
              <a:t>IA: Between </a:t>
            </a:r>
            <a:r>
              <a:rPr lang="en-US" dirty="0" smtClean="0"/>
              <a:t>$</a:t>
            </a:r>
            <a:r>
              <a:rPr lang="en-US" dirty="0"/>
              <a:t>5</a:t>
            </a:r>
            <a:r>
              <a:rPr lang="en-US" dirty="0" smtClean="0"/>
              <a:t>0k </a:t>
            </a:r>
            <a:r>
              <a:rPr lang="en-US" dirty="0"/>
              <a:t>and </a:t>
            </a:r>
            <a:r>
              <a:rPr lang="en-US" dirty="0" smtClean="0"/>
              <a:t>$</a:t>
            </a:r>
            <a:r>
              <a:rPr lang="en-US" dirty="0"/>
              <a:t>7</a:t>
            </a:r>
            <a:r>
              <a:rPr lang="en-US" dirty="0" smtClean="0"/>
              <a:t>0k</a:t>
            </a:r>
            <a:r>
              <a:rPr lang="en-US" dirty="0"/>
              <a:t>	</a:t>
            </a:r>
            <a:r>
              <a:rPr lang="en-US" dirty="0" smtClean="0"/>
              <a:t>	Priority </a:t>
            </a:r>
            <a:r>
              <a:rPr lang="en-US" dirty="0"/>
              <a:t>2019; Rank </a:t>
            </a:r>
            <a:r>
              <a:rPr lang="en-US" dirty="0" smtClean="0"/>
              <a:t>2730</a:t>
            </a:r>
            <a:endParaRPr lang="en-US" dirty="0"/>
          </a:p>
          <a:p>
            <a:pPr marL="0" indent="0" eaLnBrk="1">
              <a:buFontTx/>
              <a:buNone/>
              <a:defRPr/>
            </a:pPr>
            <a:endParaRPr lang="en-US" sz="1200" i="1" dirty="0" smtClean="0"/>
          </a:p>
          <a:p>
            <a:pPr lvl="0"/>
            <a:r>
              <a:rPr lang="en-US" b="0" dirty="0" smtClean="0"/>
              <a:t>NPRR939</a:t>
            </a:r>
            <a:r>
              <a:rPr lang="en-US" b="0" dirty="0"/>
              <a:t>, Modification to Load Resources Providing RRS to Maintain Minimum PRC on Generators During Scarcity Conditions [ERCOT</a:t>
            </a:r>
            <a:r>
              <a:rPr lang="en-US" b="0" dirty="0" smtClean="0"/>
              <a:t>]</a:t>
            </a:r>
          </a:p>
          <a:p>
            <a:pPr lvl="1"/>
            <a:r>
              <a:rPr lang="en-US" dirty="0"/>
              <a:t>IA: Between </a:t>
            </a:r>
            <a:r>
              <a:rPr lang="en-US" dirty="0" smtClean="0"/>
              <a:t>$70k </a:t>
            </a:r>
            <a:r>
              <a:rPr lang="en-US" dirty="0"/>
              <a:t>and </a:t>
            </a:r>
            <a:r>
              <a:rPr lang="en-US" dirty="0" smtClean="0"/>
              <a:t>$100k</a:t>
            </a:r>
            <a:r>
              <a:rPr lang="en-US" dirty="0"/>
              <a:t>		Priority 2019; Rank </a:t>
            </a:r>
            <a:r>
              <a:rPr lang="en-US" dirty="0" smtClean="0"/>
              <a:t>2770</a:t>
            </a:r>
            <a:endParaRPr lang="en-US" dirty="0"/>
          </a:p>
          <a:p>
            <a:pPr marL="0" indent="0" eaLnBrk="1">
              <a:buFontTx/>
              <a:buNone/>
              <a:defRPr/>
            </a:pPr>
            <a:endParaRPr lang="en-US" sz="1200" i="1" dirty="0" smtClean="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a:t>
            </a:r>
            <a:r>
              <a:rPr lang="en-US" altLang="en-US" dirty="0"/>
              <a:t>Update (continued)</a:t>
            </a:r>
            <a:endParaRPr lang="en-US" altLang="en-US" dirty="0" smtClean="0"/>
          </a:p>
        </p:txBody>
      </p:sp>
    </p:spTree>
    <p:extLst>
      <p:ext uri="{BB962C8B-B14F-4D97-AF65-F5344CB8AC3E}">
        <p14:creationId xmlns:p14="http://schemas.microsoft.com/office/powerpoint/2010/main" val="4540109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a:t>
            </a:r>
            <a:r>
              <a:rPr lang="en-US" dirty="0"/>
              <a:t>Requests Recommended for Approval by PRS – Unopposed with Impacts (Vote</a:t>
            </a:r>
            <a:r>
              <a:rPr lang="en-US" dirty="0" smtClean="0"/>
              <a:t>):</a:t>
            </a:r>
          </a:p>
          <a:p>
            <a:pPr marL="0" indent="0" eaLnBrk="1" hangingPunct="1">
              <a:spcBef>
                <a:spcPts val="0"/>
              </a:spcBef>
              <a:buFontTx/>
              <a:buNone/>
              <a:defRPr/>
            </a:pPr>
            <a:endParaRPr lang="en-US" sz="1800" dirty="0"/>
          </a:p>
          <a:p>
            <a:pPr lvl="0"/>
            <a:r>
              <a:rPr lang="en-US" b="0" dirty="0" smtClean="0"/>
              <a:t>NPRR943</a:t>
            </a:r>
            <a:r>
              <a:rPr lang="en-US" b="0" dirty="0"/>
              <a:t>, Holiday Schedule Update [ERCOT</a:t>
            </a:r>
            <a:r>
              <a:rPr lang="en-US" b="0" dirty="0" smtClean="0"/>
              <a:t>]</a:t>
            </a:r>
          </a:p>
          <a:p>
            <a:pPr lvl="1"/>
            <a:r>
              <a:rPr lang="en-US" dirty="0" smtClean="0"/>
              <a:t>IA</a:t>
            </a:r>
            <a:r>
              <a:rPr lang="en-US" dirty="0"/>
              <a:t>: Less than $5k O&amp;M			Priority n/a; Rank n/a</a:t>
            </a:r>
            <a:endParaRPr lang="en-US" sz="1200" i="1" dirty="0" smtClean="0"/>
          </a:p>
          <a:p>
            <a:pPr marL="0" indent="0" eaLnBrk="1">
              <a:buFontTx/>
              <a:buNone/>
              <a:defRPr/>
            </a:pPr>
            <a:endParaRPr lang="en-US" sz="1200" i="1" dirty="0" smtClean="0"/>
          </a:p>
          <a:p>
            <a:pPr lvl="0"/>
            <a:r>
              <a:rPr lang="en-US" b="0" dirty="0" smtClean="0"/>
              <a:t>NPRR948</a:t>
            </a:r>
            <a:r>
              <a:rPr lang="en-US" b="0" dirty="0"/>
              <a:t>, Instrument Transformer Testing Schedule and Removal of Reference to Fiber-Optic Current Transformers [ERCOT</a:t>
            </a:r>
            <a:r>
              <a:rPr lang="en-US" b="0" dirty="0" smtClean="0"/>
              <a:t>]</a:t>
            </a:r>
          </a:p>
          <a:p>
            <a:pPr lvl="1"/>
            <a:r>
              <a:rPr lang="en-US" dirty="0" smtClean="0"/>
              <a:t>IA: Less than $5k O&amp;M			Priority n/a; Rank n/a</a:t>
            </a:r>
          </a:p>
          <a:p>
            <a:pPr marL="0" indent="0" eaLnBrk="1">
              <a:buFontTx/>
              <a:buNone/>
              <a:defRPr/>
            </a:pPr>
            <a:endParaRPr lang="en-US" sz="1200" i="1" dirty="0"/>
          </a:p>
          <a:p>
            <a:pPr lvl="0"/>
            <a:r>
              <a:rPr lang="en-US" b="0" dirty="0" smtClean="0"/>
              <a:t>SCR801</a:t>
            </a:r>
            <a:r>
              <a:rPr lang="en-US" b="0" dirty="0"/>
              <a:t>, 867_03 Final(s) Global Process ID Correction Request for IDR ESI ID(s) Posted to the 867 Activity Report [Joint TDSPs</a:t>
            </a:r>
            <a:r>
              <a:rPr lang="en-US" b="0" dirty="0" smtClean="0"/>
              <a:t>]</a:t>
            </a:r>
          </a:p>
          <a:p>
            <a:pPr lvl="1"/>
            <a:r>
              <a:rPr lang="en-US" dirty="0" smtClean="0"/>
              <a:t>IA: Less than $5k O&amp;M			Priority n/a; Rank n/a</a:t>
            </a:r>
          </a:p>
          <a:p>
            <a:pPr marL="0" indent="0" eaLnBrk="1">
              <a:buFontTx/>
              <a:buNone/>
              <a:defRPr/>
            </a:pPr>
            <a:endParaRPr lang="en-US" sz="1200" i="1" dirty="0"/>
          </a:p>
          <a:p>
            <a:pPr lvl="0"/>
            <a:r>
              <a:rPr lang="en-US" b="0" dirty="0" smtClean="0"/>
              <a:t>SCR802</a:t>
            </a:r>
            <a:r>
              <a:rPr lang="en-US" b="0" dirty="0"/>
              <a:t>, Enhance Communications of System Inertia [NRG</a:t>
            </a:r>
            <a:r>
              <a:rPr lang="en-US" b="0" dirty="0" smtClean="0"/>
              <a:t>]</a:t>
            </a:r>
          </a:p>
          <a:p>
            <a:pPr lvl="1"/>
            <a:r>
              <a:rPr lang="en-US" dirty="0"/>
              <a:t>IA: Between </a:t>
            </a:r>
            <a:r>
              <a:rPr lang="en-US" dirty="0" smtClean="0"/>
              <a:t>$20k </a:t>
            </a:r>
            <a:r>
              <a:rPr lang="en-US" dirty="0"/>
              <a:t>and </a:t>
            </a:r>
            <a:r>
              <a:rPr lang="en-US" dirty="0" smtClean="0"/>
              <a:t>$40k</a:t>
            </a:r>
            <a:r>
              <a:rPr lang="en-US" dirty="0"/>
              <a:t>		Priority </a:t>
            </a:r>
            <a:r>
              <a:rPr lang="en-US" dirty="0" smtClean="0"/>
              <a:t>2020; </a:t>
            </a:r>
            <a:r>
              <a:rPr lang="en-US" dirty="0"/>
              <a:t>Rank </a:t>
            </a:r>
            <a:r>
              <a:rPr lang="en-US" dirty="0" smtClean="0"/>
              <a:t>2810</a:t>
            </a: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a:t>
            </a:r>
            <a:r>
              <a:rPr lang="en-US" altLang="en-US" dirty="0"/>
              <a:t>Update (continued)</a:t>
            </a:r>
            <a:endParaRPr lang="en-US" altLang="en-US" dirty="0" smtClean="0"/>
          </a:p>
        </p:txBody>
      </p:sp>
    </p:spTree>
    <p:extLst>
      <p:ext uri="{BB962C8B-B14F-4D97-AF65-F5344CB8AC3E}">
        <p14:creationId xmlns:p14="http://schemas.microsoft.com/office/powerpoint/2010/main" val="11144018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mtClean="0"/>
              <a:t>Appendix</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600" i="1" dirty="0"/>
              <a:t>NPRR823, Amend the Definition of an Affiliate [Dynegy]</a:t>
            </a:r>
            <a:endParaRPr lang="en-US" sz="1600" dirty="0"/>
          </a:p>
        </p:txBody>
      </p:sp>
      <p:sp>
        <p:nvSpPr>
          <p:cNvPr id="14339" name="Rectangle 2"/>
          <p:cNvSpPr>
            <a:spLocks noChangeArrowheads="1"/>
          </p:cNvSpPr>
          <p:nvPr/>
        </p:nvSpPr>
        <p:spPr bwMode="auto">
          <a:xfrm>
            <a:off x="487363" y="879475"/>
            <a:ext cx="8158162"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September 1, 2019</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amends the definition of an Affiliate to reflect the exemption contained in the Public Utility Regulatory Act (PURA), TEX. UTIL. CODE ANN. § 11.0042 (Vernon 1998 &amp; Supp. 2007).</a:t>
            </a:r>
          </a:p>
          <a:p>
            <a:r>
              <a:rPr lang="en-US" b="1" dirty="0"/>
              <a:t>PRS Decision:</a:t>
            </a:r>
            <a:r>
              <a:rPr lang="en-US" dirty="0"/>
              <a:t>  On 5/9/19, PRS unanimously voted to recommend approval of NPRR823 as amended by the 5/3/19 ERCOT comments.  On 6/13/19, PRS unanimously voted to endorse and forward to TAC the 5/9/19 PRS Report and Impact Analysis for NPRR823.</a:t>
            </a:r>
          </a:p>
        </p:txBody>
      </p:sp>
    </p:spTree>
    <p:extLst>
      <p:ext uri="{BB962C8B-B14F-4D97-AF65-F5344CB8AC3E}">
        <p14:creationId xmlns:p14="http://schemas.microsoft.com/office/powerpoint/2010/main" val="1765362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600" i="1" dirty="0"/>
              <a:t>NPRR904, Revisions to Real-Time On-Line Reliability Deployment Price Adder for ERCOT-Directed Actions Related to DC Ties and to Correct Design Flaws [Rainbow]</a:t>
            </a:r>
            <a:endParaRPr lang="en-US" sz="1600" dirty="0"/>
          </a:p>
        </p:txBody>
      </p:sp>
      <p:sp>
        <p:nvSpPr>
          <p:cNvPr id="14339" name="Rectangle 2"/>
          <p:cNvSpPr>
            <a:spLocks noChangeArrowheads="1"/>
          </p:cNvSpPr>
          <p:nvPr/>
        </p:nvSpPr>
        <p:spPr bwMode="auto">
          <a:xfrm>
            <a:off x="487363" y="879475"/>
            <a:ext cx="8158162"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2019; Rank 2720</a:t>
            </a:r>
          </a:p>
          <a:p>
            <a:r>
              <a:rPr lang="en-US" b="1" dirty="0"/>
              <a:t>ERCOT Impact Analysis:  </a:t>
            </a:r>
            <a:r>
              <a:rPr lang="en-US" dirty="0"/>
              <a:t>Between $200k and $300k; no impacts to ERCOT staffing; impacts to Market Management System (MMS), Energy Management System (EMS), BI &amp; Data Analytics, Data and Information Products (DAIP); no impacts to </a:t>
            </a:r>
            <a:r>
              <a:rPr lang="x-none" dirty="0"/>
              <a:t>ERCOT business processes</a:t>
            </a:r>
            <a:r>
              <a:rPr lang="en-US" dirty="0"/>
              <a:t>; ERCOT grid operations and practices will be updated.</a:t>
            </a:r>
          </a:p>
          <a:p>
            <a:r>
              <a:rPr lang="en-US" b="1" dirty="0"/>
              <a:t>Revision Description:  </a:t>
            </a:r>
            <a:r>
              <a:rPr lang="en-US" dirty="0"/>
              <a:t>This NPRR revises the categories of ERCOT-directed actions that trigger the Real-Time On-Line Reliability Deployment Price Adder (RTRDPA) pricing run to include Direct Current Tie (DC Tie) related actions in order for prices to reflect current system conditions and corrects identified flaws with current RTRDPA design.</a:t>
            </a:r>
          </a:p>
          <a:p>
            <a:r>
              <a:rPr lang="en-US" b="1" dirty="0"/>
              <a:t>PRS Decision:</a:t>
            </a:r>
            <a:r>
              <a:rPr lang="en-US" dirty="0"/>
              <a:t>  On 5/9/19, PRS voted to recommend approval of NPRR904 as amended by the 5/8/19 REMC comments.  There was one abstention from the Consumer (Occidental) Market Segment.  On 6/13/19, PRS voted to endorse and forward to TAC the 5/9/19 PRS Report and Impact Analysis for NPRR904 with a recommended priority of 2019 and rank of 2720.  There were three abstentions from the Consumer (Occidental), Cooperative (LCRA), and Municipal (DME) Market Segments.</a:t>
            </a:r>
          </a:p>
        </p:txBody>
      </p:sp>
    </p:spTree>
    <p:extLst>
      <p:ext uri="{BB962C8B-B14F-4D97-AF65-F5344CB8AC3E}">
        <p14:creationId xmlns:p14="http://schemas.microsoft.com/office/powerpoint/2010/main" val="36112389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NPRR931, As Built Hub Average Calculation [ERCOT]</a:t>
            </a:r>
            <a:endParaRPr lang="en-US" sz="1800" dirty="0"/>
          </a:p>
        </p:txBody>
      </p:sp>
      <p:sp>
        <p:nvSpPr>
          <p:cNvPr id="14339" name="Rectangle 2"/>
          <p:cNvSpPr>
            <a:spLocks noChangeArrowheads="1"/>
          </p:cNvSpPr>
          <p:nvPr/>
        </p:nvSpPr>
        <p:spPr bwMode="auto">
          <a:xfrm>
            <a:off x="487363" y="879475"/>
            <a:ext cx="8158162"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September 1, 2019</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modifies the ERCOT Hub Average 345 kV Hub (ERCOT 345) price calculation to reflect the existing use of aggregated Shift Factors, as opposed to direct simple averaging of the component Hubs’ prices.</a:t>
            </a:r>
          </a:p>
          <a:p>
            <a:r>
              <a:rPr lang="en-US" b="1" dirty="0"/>
              <a:t>PRS Decision:</a:t>
            </a:r>
            <a:r>
              <a:rPr lang="en-US" dirty="0"/>
              <a:t>  On 5/9/19, PRS unanimously voted to recommend approval of NPRR931 as submitted.  On 6/13/19, PRS unanimously voted to endorse and forward to TAC the 5/9/19 PRS Report and Impact Analysis for NPRR931.</a:t>
            </a:r>
          </a:p>
        </p:txBody>
      </p:sp>
    </p:spTree>
    <p:extLst>
      <p:ext uri="{BB962C8B-B14F-4D97-AF65-F5344CB8AC3E}">
        <p14:creationId xmlns:p14="http://schemas.microsoft.com/office/powerpoint/2010/main" val="12458140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NPRR932, Addition of Load to Existing Load Zone [ERCOT]</a:t>
            </a:r>
            <a:endParaRPr lang="en-US" sz="1800" dirty="0"/>
          </a:p>
        </p:txBody>
      </p:sp>
      <p:sp>
        <p:nvSpPr>
          <p:cNvPr id="14339" name="Rectangle 2"/>
          <p:cNvSpPr>
            <a:spLocks noChangeArrowheads="1"/>
          </p:cNvSpPr>
          <p:nvPr/>
        </p:nvSpPr>
        <p:spPr bwMode="auto">
          <a:xfrm>
            <a:off x="491319" y="879475"/>
            <a:ext cx="8256896"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September 1, 2019</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clarifies that the addition of Load that is new to the ERCOT System to an existing Load Zone (including Load from a non-ERCOT Control Area) does not require ERCOT Board approval and can take effect immediately.</a:t>
            </a:r>
          </a:p>
          <a:p>
            <a:r>
              <a:rPr lang="en-US" b="1" dirty="0"/>
              <a:t>PRS Decision:</a:t>
            </a:r>
            <a:r>
              <a:rPr lang="en-US" dirty="0"/>
              <a:t>  On 5/9/19, PRS unanimously voted to recommend approval of NPRR932 as submitted.  On 6/13/19, PRS unanimously voted to endorse and forward to TAC the 5/9/19 PRS Report and Impact Analysis for NPRR932.</a:t>
            </a:r>
          </a:p>
        </p:txBody>
      </p:sp>
    </p:spTree>
    <p:extLst>
      <p:ext uri="{BB962C8B-B14F-4D97-AF65-F5344CB8AC3E}">
        <p14:creationId xmlns:p14="http://schemas.microsoft.com/office/powerpoint/2010/main" val="1615378031"/>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schemas.microsoft.com/office/2006/metadata/properties"/>
    <ds:schemaRef ds:uri="http://purl.org/dc/terms/"/>
    <ds:schemaRef ds:uri="http://schemas.microsoft.com/office/2006/documentManagement/types"/>
    <ds:schemaRef ds:uri="http://purl.org/dc/dcmitype/"/>
    <ds:schemaRef ds:uri="c34af464-7aa1-4edd-9be4-83dffc1cb926"/>
    <ds:schemaRef ds:uri="http://purl.org/dc/elements/1.1/"/>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8412</TotalTime>
  <Words>2845</Words>
  <Application>Microsoft Office PowerPoint</Application>
  <PresentationFormat>On-screen Show (4:3)</PresentationFormat>
  <Paragraphs>417</Paragraphs>
  <Slides>20</Slides>
  <Notes>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20</vt:i4>
      </vt:variant>
    </vt:vector>
  </HeadingPairs>
  <TitlesOfParts>
    <vt:vector size="26" baseType="lpstr">
      <vt:lpstr>Arial</vt:lpstr>
      <vt:lpstr>Calibri</vt:lpstr>
      <vt:lpstr>Courier New</vt:lpstr>
      <vt:lpstr>Wingdings</vt:lpstr>
      <vt:lpstr>Custom Design</vt:lpstr>
      <vt:lpstr>1_Office Theme</vt:lpstr>
      <vt:lpstr>PowerPoint Presentation</vt:lpstr>
      <vt:lpstr>Summary of PRS Update</vt:lpstr>
      <vt:lpstr>Summary of PRS Update (continued)</vt:lpstr>
      <vt:lpstr>Summary of PRS Update (continued)</vt:lpstr>
      <vt:lpstr>Appendix</vt:lpstr>
      <vt:lpstr>NPRR823, Amend the Definition of an Affiliate [Dynegy]</vt:lpstr>
      <vt:lpstr>NPRR904, Revisions to Real-Time On-Line Reliability Deployment Price Adder for ERCOT-Directed Actions Related to DC Ties and to Correct Design Flaws [Rainbow]</vt:lpstr>
      <vt:lpstr>NPRR931, As Built Hub Average Calculation [ERCOT]</vt:lpstr>
      <vt:lpstr>NPRR932, Addition of Load to Existing Load Zone [ERCOT]</vt:lpstr>
      <vt:lpstr>NPRR935, Post All Wind and Solar Forecasts [ERCOT]</vt:lpstr>
      <vt:lpstr>NPRR939, Modification to Load Resources Providing RRS to Maintain Minimum PRC on Generators During Scarcity Conditions [ERCOT]</vt:lpstr>
      <vt:lpstr>NPRR940, Removal of Language Related to NPRR664, Fuel Index Price for Resource Definition and Real-Time Make-Whole Payments for Exceptional Fuel Cost Events [ERCOT]</vt:lpstr>
      <vt:lpstr>NPRR942, Clarification of Revised Transaction Limit Posting [ERCOT]</vt:lpstr>
      <vt:lpstr>NPRR943, Holiday Schedule Update [ERCOT]</vt:lpstr>
      <vt:lpstr>NPRR944, As Built Day-Ahead Market Energy Bid Curve Submission Validation [ERCOT]</vt:lpstr>
      <vt:lpstr>NPRR948, Instrument Transformer Testing Schedule and Removal of Reference to Fiber-Optic Current Transformers [ERCOT]</vt:lpstr>
      <vt:lpstr>NPRR949, January 1, 2023 Changes to EPS Meter Communications Path [ERCOT]</vt:lpstr>
      <vt:lpstr>SCR801, 867_03 Final(s) Global Process ID Correction Request for IDR ESI ID(s) Posted to the 867 Activity Report [Joint TDSPs]</vt:lpstr>
      <vt:lpstr>SCR802, Enhance Communications of System Inertia [NRG]</vt:lpstr>
      <vt:lpstr>2019 Release Targets – Board Approved NPRRs / SCRs / xGRRs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C Phillips</cp:lastModifiedBy>
  <cp:revision>459</cp:revision>
  <cp:lastPrinted>2013-01-30T23:16:36Z</cp:lastPrinted>
  <dcterms:created xsi:type="dcterms:W3CDTF">2010-04-12T23:12:02Z</dcterms:created>
  <dcterms:modified xsi:type="dcterms:W3CDTF">2019-07-23T16:54:41Z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